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96" r:id="rId3"/>
    <p:sldId id="297" r:id="rId4"/>
    <p:sldId id="298" r:id="rId5"/>
    <p:sldId id="299" r:id="rId6"/>
    <p:sldId id="300" r:id="rId7"/>
    <p:sldId id="301" r:id="rId8"/>
    <p:sldId id="302" r:id="rId9"/>
    <p:sldId id="303" r:id="rId10"/>
    <p:sldId id="304" r:id="rId11"/>
    <p:sldId id="30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C14AC"/>
    <a:srgbClr val="CC0000"/>
    <a:srgbClr val="0000CC"/>
    <a:srgbClr val="9900FF"/>
    <a:srgbClr val="10E0E0"/>
    <a:srgbClr val="336600"/>
    <a:srgbClr val="9933FF"/>
    <a:srgbClr val="00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46" d="100"/>
          <a:sy n="46" d="100"/>
        </p:scale>
        <p:origin x="-1662" y="-6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3DCBAA7-43EB-4BFF-93B5-DC84BB39B13A}" type="datetimeFigureOut">
              <a:rPr lang="es-CL" smtClean="0"/>
              <a:t>01-10-2020</a:t>
            </a:fld>
            <a:endParaRPr lang="es-CL"/>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s-C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6D54F94-E707-4A86-AE36-1C8B249193C6}" type="slidenum">
              <a:rPr lang="es-CL" smtClean="0"/>
              <a:t>‹Nº›</a:t>
            </a:fld>
            <a:endParaRPr lang="es-CL"/>
          </a:p>
        </p:txBody>
      </p:sp>
    </p:spTree>
    <p:extLst>
      <p:ext uri="{BB962C8B-B14F-4D97-AF65-F5344CB8AC3E}">
        <p14:creationId xmlns:p14="http://schemas.microsoft.com/office/powerpoint/2010/main" val="127628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3DCBAA7-43EB-4BFF-93B5-DC84BB39B13A}" type="datetimeFigureOut">
              <a:rPr lang="es-CL" smtClean="0"/>
              <a:t>01-10-2020</a:t>
            </a:fld>
            <a:endParaRPr lang="es-CL"/>
          </a:p>
        </p:txBody>
      </p:sp>
      <p:sp>
        <p:nvSpPr>
          <p:cNvPr id="6" name="Footer Placeholder 5"/>
          <p:cNvSpPr>
            <a:spLocks noGrp="1"/>
          </p:cNvSpPr>
          <p:nvPr>
            <p:ph type="ftr" sz="quarter" idx="11"/>
          </p:nvPr>
        </p:nvSpPr>
        <p:spPr/>
        <p:txBody>
          <a:bodyPr/>
          <a:lstStyle/>
          <a:p>
            <a:endParaRPr lang="es-C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6D54F94-E707-4A86-AE36-1C8B249193C6}" type="slidenum">
              <a:rPr lang="es-CL" smtClean="0"/>
              <a:t>‹Nº›</a:t>
            </a:fld>
            <a:endParaRPr lang="es-CL"/>
          </a:p>
        </p:txBody>
      </p:sp>
    </p:spTree>
    <p:extLst>
      <p:ext uri="{BB962C8B-B14F-4D97-AF65-F5344CB8AC3E}">
        <p14:creationId xmlns:p14="http://schemas.microsoft.com/office/powerpoint/2010/main" val="391897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3DCBAA7-43EB-4BFF-93B5-DC84BB39B13A}" type="datetimeFigureOut">
              <a:rPr lang="es-CL" smtClean="0"/>
              <a:t>01-10-2020</a:t>
            </a:fld>
            <a:endParaRPr lang="es-CL"/>
          </a:p>
        </p:txBody>
      </p:sp>
      <p:sp>
        <p:nvSpPr>
          <p:cNvPr id="5" name="Footer Placeholder 4"/>
          <p:cNvSpPr>
            <a:spLocks noGrp="1"/>
          </p:cNvSpPr>
          <p:nvPr>
            <p:ph type="ftr" sz="quarter" idx="11"/>
          </p:nvPr>
        </p:nvSpPr>
        <p:spPr/>
        <p:txBody>
          <a:bodyPr/>
          <a:lstStyle/>
          <a:p>
            <a:endParaRPr lang="es-C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6D54F94-E707-4A86-AE36-1C8B249193C6}" type="slidenum">
              <a:rPr lang="es-CL" smtClean="0"/>
              <a:t>‹Nº›</a:t>
            </a:fld>
            <a:endParaRPr lang="es-CL"/>
          </a:p>
        </p:txBody>
      </p:sp>
    </p:spTree>
    <p:extLst>
      <p:ext uri="{BB962C8B-B14F-4D97-AF65-F5344CB8AC3E}">
        <p14:creationId xmlns:p14="http://schemas.microsoft.com/office/powerpoint/2010/main" val="3671717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3DCBAA7-43EB-4BFF-93B5-DC84BB39B13A}" type="datetimeFigureOut">
              <a:rPr lang="es-CL" smtClean="0"/>
              <a:t>01-10-2020</a:t>
            </a:fld>
            <a:endParaRPr lang="es-CL"/>
          </a:p>
        </p:txBody>
      </p:sp>
      <p:sp>
        <p:nvSpPr>
          <p:cNvPr id="5" name="Footer Placeholder 4"/>
          <p:cNvSpPr>
            <a:spLocks noGrp="1"/>
          </p:cNvSpPr>
          <p:nvPr>
            <p:ph type="ftr" sz="quarter" idx="11"/>
          </p:nvPr>
        </p:nvSpPr>
        <p:spPr/>
        <p:txBody>
          <a:bodyPr/>
          <a:lstStyle/>
          <a:p>
            <a:endParaRPr lang="es-CL"/>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6D54F94-E707-4A86-AE36-1C8B249193C6}" type="slidenum">
              <a:rPr lang="es-CL" smtClean="0"/>
              <a:t>‹Nº›</a:t>
            </a:fld>
            <a:endParaRPr lang="es-CL"/>
          </a:p>
        </p:txBody>
      </p:sp>
    </p:spTree>
    <p:extLst>
      <p:ext uri="{BB962C8B-B14F-4D97-AF65-F5344CB8AC3E}">
        <p14:creationId xmlns:p14="http://schemas.microsoft.com/office/powerpoint/2010/main" val="703711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3DCBAA7-43EB-4BFF-93B5-DC84BB39B13A}" type="datetimeFigureOut">
              <a:rPr lang="es-CL" smtClean="0"/>
              <a:t>01-10-2020</a:t>
            </a:fld>
            <a:endParaRPr lang="es-CL"/>
          </a:p>
        </p:txBody>
      </p:sp>
      <p:sp>
        <p:nvSpPr>
          <p:cNvPr id="5" name="Footer Placeholder 4"/>
          <p:cNvSpPr>
            <a:spLocks noGrp="1"/>
          </p:cNvSpPr>
          <p:nvPr>
            <p:ph type="ftr" sz="quarter" idx="11"/>
          </p:nvPr>
        </p:nvSpPr>
        <p:spPr/>
        <p:txBody>
          <a:bodyPr/>
          <a:lstStyle/>
          <a:p>
            <a:endParaRPr lang="es-C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6D54F94-E707-4A86-AE36-1C8B249193C6}" type="slidenum">
              <a:rPr lang="es-CL" smtClean="0"/>
              <a:t>‹Nº›</a:t>
            </a:fld>
            <a:endParaRPr lang="es-CL"/>
          </a:p>
        </p:txBody>
      </p:sp>
    </p:spTree>
    <p:extLst>
      <p:ext uri="{BB962C8B-B14F-4D97-AF65-F5344CB8AC3E}">
        <p14:creationId xmlns:p14="http://schemas.microsoft.com/office/powerpoint/2010/main" val="406554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DCBAA7-43EB-4BFF-93B5-DC84BB39B13A}" type="datetimeFigureOut">
              <a:rPr lang="es-CL" smtClean="0"/>
              <a:t>01-10-2020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A6D54F94-E707-4A86-AE36-1C8B249193C6}" type="slidenum">
              <a:rPr lang="es-CL" smtClean="0"/>
              <a:t>‹Nº›</a:t>
            </a:fld>
            <a:endParaRPr lang="es-CL"/>
          </a:p>
        </p:txBody>
      </p:sp>
    </p:spTree>
    <p:extLst>
      <p:ext uri="{BB962C8B-B14F-4D97-AF65-F5344CB8AC3E}">
        <p14:creationId xmlns:p14="http://schemas.microsoft.com/office/powerpoint/2010/main" val="2520584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DCBAA7-43EB-4BFF-93B5-DC84BB39B13A}" type="datetimeFigureOut">
              <a:rPr lang="es-CL" smtClean="0"/>
              <a:t>01-10-2020</a:t>
            </a:fld>
            <a:endParaRPr lang="es-CL"/>
          </a:p>
        </p:txBody>
      </p:sp>
      <p:sp>
        <p:nvSpPr>
          <p:cNvPr id="8" name="Footer Placeholder 7"/>
          <p:cNvSpPr>
            <a:spLocks noGrp="1"/>
          </p:cNvSpPr>
          <p:nvPr>
            <p:ph type="ftr" sz="quarter" idx="11"/>
          </p:nvPr>
        </p:nvSpPr>
        <p:spPr>
          <a:xfrm>
            <a:off x="561111" y="6391838"/>
            <a:ext cx="3644282" cy="304801"/>
          </a:xfrm>
        </p:spPr>
        <p:txBody>
          <a:bodyPr/>
          <a:lstStyle/>
          <a:p>
            <a:endParaRPr lang="es-CL"/>
          </a:p>
        </p:txBody>
      </p:sp>
      <p:sp>
        <p:nvSpPr>
          <p:cNvPr id="9" name="Slide Number Placeholder 8"/>
          <p:cNvSpPr>
            <a:spLocks noGrp="1"/>
          </p:cNvSpPr>
          <p:nvPr>
            <p:ph type="sldNum" sz="quarter" idx="12"/>
          </p:nvPr>
        </p:nvSpPr>
        <p:spPr/>
        <p:txBody>
          <a:bodyPr/>
          <a:lstStyle/>
          <a:p>
            <a:fld id="{A6D54F94-E707-4A86-AE36-1C8B249193C6}" type="slidenum">
              <a:rPr lang="es-CL" smtClean="0"/>
              <a:t>‹Nº›</a:t>
            </a:fld>
            <a:endParaRPr lang="es-CL"/>
          </a:p>
        </p:txBody>
      </p:sp>
    </p:spTree>
    <p:extLst>
      <p:ext uri="{BB962C8B-B14F-4D97-AF65-F5344CB8AC3E}">
        <p14:creationId xmlns:p14="http://schemas.microsoft.com/office/powerpoint/2010/main" val="3025331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3DCBAA7-43EB-4BFF-93B5-DC84BB39B13A}" type="datetimeFigureOut">
              <a:rPr lang="es-CL" smtClean="0"/>
              <a:t>01-10-2020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6D54F94-E707-4A86-AE36-1C8B249193C6}" type="slidenum">
              <a:rPr lang="es-CL" smtClean="0"/>
              <a:t>‹Nº›</a:t>
            </a:fld>
            <a:endParaRPr lang="es-CL"/>
          </a:p>
        </p:txBody>
      </p:sp>
    </p:spTree>
    <p:extLst>
      <p:ext uri="{BB962C8B-B14F-4D97-AF65-F5344CB8AC3E}">
        <p14:creationId xmlns:p14="http://schemas.microsoft.com/office/powerpoint/2010/main" val="94896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3DCBAA7-43EB-4BFF-93B5-DC84BB39B13A}" type="datetimeFigureOut">
              <a:rPr lang="es-CL" smtClean="0"/>
              <a:t>01-10-2020</a:t>
            </a:fld>
            <a:endParaRPr lang="es-CL"/>
          </a:p>
        </p:txBody>
      </p:sp>
      <p:sp>
        <p:nvSpPr>
          <p:cNvPr id="5" name="Footer Placeholder 4"/>
          <p:cNvSpPr>
            <a:spLocks noGrp="1"/>
          </p:cNvSpPr>
          <p:nvPr>
            <p:ph type="ftr" sz="quarter" idx="11"/>
          </p:nvPr>
        </p:nvSpPr>
        <p:spPr/>
        <p:txBody>
          <a:bodyPr/>
          <a:lstStyle/>
          <a:p>
            <a:endParaRPr lang="es-C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6D54F94-E707-4A86-AE36-1C8B249193C6}" type="slidenum">
              <a:rPr lang="es-CL" smtClean="0"/>
              <a:t>‹Nº›</a:t>
            </a:fld>
            <a:endParaRPr lang="es-CL"/>
          </a:p>
        </p:txBody>
      </p:sp>
    </p:spTree>
    <p:extLst>
      <p:ext uri="{BB962C8B-B14F-4D97-AF65-F5344CB8AC3E}">
        <p14:creationId xmlns:p14="http://schemas.microsoft.com/office/powerpoint/2010/main" val="11224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3DCBAA7-43EB-4BFF-93B5-DC84BB39B13A}" type="datetimeFigureOut">
              <a:rPr lang="es-CL" smtClean="0"/>
              <a:t>01-10-2020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6D54F94-E707-4A86-AE36-1C8B249193C6}" type="slidenum">
              <a:rPr lang="es-CL" smtClean="0"/>
              <a:t>‹Nº›</a:t>
            </a:fld>
            <a:endParaRPr lang="es-CL"/>
          </a:p>
        </p:txBody>
      </p:sp>
    </p:spTree>
    <p:extLst>
      <p:ext uri="{BB962C8B-B14F-4D97-AF65-F5344CB8AC3E}">
        <p14:creationId xmlns:p14="http://schemas.microsoft.com/office/powerpoint/2010/main" val="304654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3DCBAA7-43EB-4BFF-93B5-DC84BB39B13A}" type="datetimeFigureOut">
              <a:rPr lang="es-CL" smtClean="0"/>
              <a:t>01-10-2020</a:t>
            </a:fld>
            <a:endParaRPr lang="es-CL"/>
          </a:p>
        </p:txBody>
      </p:sp>
      <p:sp>
        <p:nvSpPr>
          <p:cNvPr id="5" name="Footer Placeholder 4"/>
          <p:cNvSpPr>
            <a:spLocks noGrp="1"/>
          </p:cNvSpPr>
          <p:nvPr>
            <p:ph type="ftr" sz="quarter" idx="11"/>
          </p:nvPr>
        </p:nvSpPr>
        <p:spPr/>
        <p:txBody>
          <a:bodyPr/>
          <a:lstStyle/>
          <a:p>
            <a:endParaRPr lang="es-C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6D54F94-E707-4A86-AE36-1C8B249193C6}" type="slidenum">
              <a:rPr lang="es-CL" smtClean="0"/>
              <a:t>‹Nº›</a:t>
            </a:fld>
            <a:endParaRPr lang="es-CL"/>
          </a:p>
        </p:txBody>
      </p:sp>
    </p:spTree>
    <p:extLst>
      <p:ext uri="{BB962C8B-B14F-4D97-AF65-F5344CB8AC3E}">
        <p14:creationId xmlns:p14="http://schemas.microsoft.com/office/powerpoint/2010/main" val="400904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3DCBAA7-43EB-4BFF-93B5-DC84BB39B13A}" type="datetimeFigureOut">
              <a:rPr lang="es-CL" smtClean="0"/>
              <a:t>01-10-2020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6D54F94-E707-4A86-AE36-1C8B249193C6}" type="slidenum">
              <a:rPr lang="es-CL" smtClean="0"/>
              <a:t>‹Nº›</a:t>
            </a:fld>
            <a:endParaRPr lang="es-CL"/>
          </a:p>
        </p:txBody>
      </p:sp>
    </p:spTree>
    <p:extLst>
      <p:ext uri="{BB962C8B-B14F-4D97-AF65-F5344CB8AC3E}">
        <p14:creationId xmlns:p14="http://schemas.microsoft.com/office/powerpoint/2010/main" val="347022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3DCBAA7-43EB-4BFF-93B5-DC84BB39B13A}" type="datetimeFigureOut">
              <a:rPr lang="es-CL" smtClean="0"/>
              <a:t>01-10-2020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A6D54F94-E707-4A86-AE36-1C8B249193C6}" type="slidenum">
              <a:rPr lang="es-CL" smtClean="0"/>
              <a:t>‹Nº›</a:t>
            </a:fld>
            <a:endParaRPr lang="es-CL"/>
          </a:p>
        </p:txBody>
      </p:sp>
    </p:spTree>
    <p:extLst>
      <p:ext uri="{BB962C8B-B14F-4D97-AF65-F5344CB8AC3E}">
        <p14:creationId xmlns:p14="http://schemas.microsoft.com/office/powerpoint/2010/main" val="258897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3DCBAA7-43EB-4BFF-93B5-DC84BB39B13A}" type="datetimeFigureOut">
              <a:rPr lang="es-CL" smtClean="0"/>
              <a:t>01-10-2020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A6D54F94-E707-4A86-AE36-1C8B249193C6}" type="slidenum">
              <a:rPr lang="es-CL" smtClean="0"/>
              <a:t>‹Nº›</a:t>
            </a:fld>
            <a:endParaRPr lang="es-CL"/>
          </a:p>
        </p:txBody>
      </p:sp>
    </p:spTree>
    <p:extLst>
      <p:ext uri="{BB962C8B-B14F-4D97-AF65-F5344CB8AC3E}">
        <p14:creationId xmlns:p14="http://schemas.microsoft.com/office/powerpoint/2010/main" val="67104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CBAA7-43EB-4BFF-93B5-DC84BB39B13A}" type="datetimeFigureOut">
              <a:rPr lang="es-CL" smtClean="0"/>
              <a:t>01-10-2020</a:t>
            </a:fld>
            <a:endParaRPr lang="es-CL"/>
          </a:p>
        </p:txBody>
      </p:sp>
      <p:sp>
        <p:nvSpPr>
          <p:cNvPr id="3" name="Footer Placeholder 2"/>
          <p:cNvSpPr>
            <a:spLocks noGrp="1"/>
          </p:cNvSpPr>
          <p:nvPr>
            <p:ph type="ftr" sz="quarter" idx="11"/>
          </p:nvPr>
        </p:nvSpPr>
        <p:spPr/>
        <p:txBody>
          <a:bodyPr/>
          <a:lstStyle/>
          <a:p>
            <a:endParaRPr lang="es-C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6D54F94-E707-4A86-AE36-1C8B249193C6}" type="slidenum">
              <a:rPr lang="es-CL" smtClean="0"/>
              <a:t>‹Nº›</a:t>
            </a:fld>
            <a:endParaRPr lang="es-CL"/>
          </a:p>
        </p:txBody>
      </p:sp>
    </p:spTree>
    <p:extLst>
      <p:ext uri="{BB962C8B-B14F-4D97-AF65-F5344CB8AC3E}">
        <p14:creationId xmlns:p14="http://schemas.microsoft.com/office/powerpoint/2010/main" val="2043792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3DCBAA7-43EB-4BFF-93B5-DC84BB39B13A}" type="datetimeFigureOut">
              <a:rPr lang="es-CL" smtClean="0"/>
              <a:t>01-10-2020</a:t>
            </a:fld>
            <a:endParaRPr lang="es-CL"/>
          </a:p>
        </p:txBody>
      </p:sp>
      <p:sp>
        <p:nvSpPr>
          <p:cNvPr id="6" name="Footer Placeholder 5"/>
          <p:cNvSpPr>
            <a:spLocks noGrp="1"/>
          </p:cNvSpPr>
          <p:nvPr>
            <p:ph type="ftr" sz="quarter" idx="11"/>
          </p:nvPr>
        </p:nvSpPr>
        <p:spPr/>
        <p:txBody>
          <a:bodyPr/>
          <a:lstStyle/>
          <a:p>
            <a:endParaRPr lang="es-C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6D54F94-E707-4A86-AE36-1C8B249193C6}" type="slidenum">
              <a:rPr lang="es-CL" smtClean="0"/>
              <a:t>‹Nº›</a:t>
            </a:fld>
            <a:endParaRPr lang="es-CL"/>
          </a:p>
        </p:txBody>
      </p:sp>
    </p:spTree>
    <p:extLst>
      <p:ext uri="{BB962C8B-B14F-4D97-AF65-F5344CB8AC3E}">
        <p14:creationId xmlns:p14="http://schemas.microsoft.com/office/powerpoint/2010/main" val="41776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3DCBAA7-43EB-4BFF-93B5-DC84BB39B13A}" type="datetimeFigureOut">
              <a:rPr lang="es-CL" smtClean="0"/>
              <a:t>01-10-2020</a:t>
            </a:fld>
            <a:endParaRPr lang="es-CL"/>
          </a:p>
        </p:txBody>
      </p:sp>
      <p:sp>
        <p:nvSpPr>
          <p:cNvPr id="6" name="Footer Placeholder 5"/>
          <p:cNvSpPr>
            <a:spLocks noGrp="1"/>
          </p:cNvSpPr>
          <p:nvPr>
            <p:ph type="ftr" sz="quarter" idx="11"/>
          </p:nvPr>
        </p:nvSpPr>
        <p:spPr/>
        <p:txBody>
          <a:bodyPr/>
          <a:lstStyle/>
          <a:p>
            <a:endParaRPr lang="es-C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6D54F94-E707-4A86-AE36-1C8B249193C6}" type="slidenum">
              <a:rPr lang="es-CL" smtClean="0"/>
              <a:t>‹Nº›</a:t>
            </a:fld>
            <a:endParaRPr lang="es-CL"/>
          </a:p>
        </p:txBody>
      </p:sp>
    </p:spTree>
    <p:extLst>
      <p:ext uri="{BB962C8B-B14F-4D97-AF65-F5344CB8AC3E}">
        <p14:creationId xmlns:p14="http://schemas.microsoft.com/office/powerpoint/2010/main" val="392471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3DCBAA7-43EB-4BFF-93B5-DC84BB39B13A}" type="datetimeFigureOut">
              <a:rPr lang="es-CL" smtClean="0"/>
              <a:t>01-10-2020</a:t>
            </a:fld>
            <a:endParaRPr lang="es-CL"/>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CL"/>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6D54F94-E707-4A86-AE36-1C8B249193C6}" type="slidenum">
              <a:rPr lang="es-CL" smtClean="0"/>
              <a:t>‹Nº›</a:t>
            </a:fld>
            <a:endParaRPr lang="es-CL"/>
          </a:p>
        </p:txBody>
      </p:sp>
    </p:spTree>
    <p:extLst>
      <p:ext uri="{BB962C8B-B14F-4D97-AF65-F5344CB8AC3E}">
        <p14:creationId xmlns:p14="http://schemas.microsoft.com/office/powerpoint/2010/main" val="408533389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Documento_de_Microsoft_Word1.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29388" y="758537"/>
            <a:ext cx="10599276" cy="5247408"/>
          </a:xfrm>
        </p:spPr>
        <p:txBody>
          <a:bodyPr>
            <a:normAutofit fontScale="40000" lnSpcReduction="20000"/>
          </a:bodyPr>
          <a:lstStyle/>
          <a:p>
            <a:pPr algn="ctr"/>
            <a:r>
              <a:rPr lang="es-CL" sz="12800" b="1" dirty="0">
                <a:solidFill>
                  <a:srgbClr val="00B0F0"/>
                </a:solidFill>
                <a:latin typeface="Bradley Hand ITC" panose="03070402050302030203" pitchFamily="66" charset="0"/>
              </a:rPr>
              <a:t>    </a:t>
            </a:r>
            <a:endParaRPr lang="es-CL" sz="24000" b="1" dirty="0">
              <a:solidFill>
                <a:srgbClr val="FFFF00"/>
              </a:solidFill>
              <a:latin typeface="Bradley Hand ITC" panose="03070402050302030203" pitchFamily="66" charset="0"/>
            </a:endParaRPr>
          </a:p>
          <a:p>
            <a:pPr algn="ctr"/>
            <a:r>
              <a:rPr lang="es-CL" sz="13500" b="1" dirty="0" smtClean="0">
                <a:solidFill>
                  <a:schemeClr val="accent1">
                    <a:lumMod val="40000"/>
                    <a:lumOff val="60000"/>
                  </a:schemeClr>
                </a:solidFill>
                <a:latin typeface="Calibri Light" panose="020F0302020204030204" pitchFamily="34" charset="0"/>
                <a:cs typeface="Calibri Light" panose="020F0302020204030204" pitchFamily="34" charset="0"/>
              </a:rPr>
              <a:t>PROTOCOLO DE EVALUACIONES, CALIFICACIONES Y PROMOCIÓN ESCOLAR AÑO 2020</a:t>
            </a:r>
            <a:r>
              <a:rPr lang="es-CL" sz="13500" b="1" dirty="0" smtClean="0">
                <a:solidFill>
                  <a:schemeClr val="accent1">
                    <a:lumMod val="40000"/>
                    <a:lumOff val="60000"/>
                  </a:schemeClr>
                </a:solidFill>
                <a:latin typeface="Calibri Light" panose="020F0302020204030204" pitchFamily="34" charset="0"/>
                <a:cs typeface="Calibri Light" panose="020F0302020204030204" pitchFamily="34" charset="0"/>
              </a:rPr>
              <a:t> </a:t>
            </a:r>
            <a:endParaRPr lang="es-CL" sz="13500" b="1" dirty="0">
              <a:solidFill>
                <a:schemeClr val="accent1">
                  <a:lumMod val="40000"/>
                  <a:lumOff val="60000"/>
                </a:schemeClr>
              </a:solidFill>
              <a:latin typeface="Calibri Light" panose="020F0302020204030204" pitchFamily="34" charset="0"/>
              <a:cs typeface="Calibri Light" panose="020F0302020204030204" pitchFamily="34" charset="0"/>
            </a:endParaRPr>
          </a:p>
          <a:p>
            <a:pPr algn="ctr">
              <a:lnSpc>
                <a:spcPct val="120000"/>
              </a:lnSpc>
            </a:pPr>
            <a:endParaRPr lang="es-CL" sz="11200" b="1" dirty="0">
              <a:solidFill>
                <a:schemeClr val="accent6">
                  <a:lumMod val="60000"/>
                  <a:lumOff val="40000"/>
                </a:schemeClr>
              </a:solidFill>
              <a:latin typeface="Bradley Hand ITC" panose="03070402050302030203" pitchFamily="66" charset="0"/>
            </a:endParaRPr>
          </a:p>
          <a:p>
            <a:pPr algn="ctr">
              <a:lnSpc>
                <a:spcPct val="120000"/>
              </a:lnSpc>
            </a:pPr>
            <a:r>
              <a:rPr lang="es-CL" sz="10000" b="1" dirty="0">
                <a:solidFill>
                  <a:srgbClr val="00B0F0"/>
                </a:solidFill>
                <a:latin typeface="Corbel Light" panose="020B0303020204020204" pitchFamily="34" charset="0"/>
              </a:rPr>
              <a:t>Colegio </a:t>
            </a:r>
            <a:r>
              <a:rPr lang="es-CL" sz="10000" b="1" dirty="0" err="1">
                <a:solidFill>
                  <a:srgbClr val="00B0F0"/>
                </a:solidFill>
                <a:latin typeface="Corbel Light" panose="020B0303020204020204" pitchFamily="34" charset="0"/>
              </a:rPr>
              <a:t>Becarb</a:t>
            </a:r>
            <a:endParaRPr lang="es-CL" sz="10000" b="1" dirty="0">
              <a:solidFill>
                <a:srgbClr val="00B0F0"/>
              </a:solidFill>
              <a:latin typeface="Corbel Light" panose="020B0303020204020204" pitchFamily="34" charset="0"/>
            </a:endParaRPr>
          </a:p>
          <a:p>
            <a:pPr algn="ctr">
              <a:lnSpc>
                <a:spcPct val="120000"/>
              </a:lnSpc>
            </a:pPr>
            <a:r>
              <a:rPr lang="es-CL" sz="5900" b="1" dirty="0">
                <a:solidFill>
                  <a:schemeClr val="tx2">
                    <a:lumMod val="60000"/>
                    <a:lumOff val="40000"/>
                  </a:schemeClr>
                </a:solidFill>
                <a:latin typeface="Corbel Light" panose="020B0303020204020204" pitchFamily="34" charset="0"/>
              </a:rPr>
              <a:t>Jueves 24 de Septiembre de 2020</a:t>
            </a:r>
          </a:p>
        </p:txBody>
      </p:sp>
    </p:spTree>
    <p:extLst>
      <p:ext uri="{BB962C8B-B14F-4D97-AF65-F5344CB8AC3E}">
        <p14:creationId xmlns:p14="http://schemas.microsoft.com/office/powerpoint/2010/main" val="2365334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xmlns="" id="{5660CE7C-5DC4-4B00-8844-9020338BA566}"/>
              </a:ext>
            </a:extLst>
          </p:cNvPr>
          <p:cNvSpPr txBox="1"/>
          <p:nvPr/>
        </p:nvSpPr>
        <p:spPr>
          <a:xfrm>
            <a:off x="1929468" y="855862"/>
            <a:ext cx="7474591" cy="2049535"/>
          </a:xfrm>
          <a:prstGeom prst="rect">
            <a:avLst/>
          </a:prstGeom>
          <a:solidFill>
            <a:schemeClr val="accent1">
              <a:lumMod val="60000"/>
              <a:lumOff val="40000"/>
            </a:schemeClr>
          </a:solidFill>
          <a:ln w="12700">
            <a:solidFill>
              <a:schemeClr val="tx1">
                <a:lumMod val="95000"/>
                <a:lumOff val="5000"/>
              </a:schemeClr>
            </a:solidFill>
          </a:ln>
        </p:spPr>
        <p:txBody>
          <a:bodyPr wrap="square">
            <a:spAutoFit/>
          </a:bodyPr>
          <a:lstStyle/>
          <a:p>
            <a:pPr algn="ctr">
              <a:lnSpc>
                <a:spcPct val="107000"/>
              </a:lnSpc>
              <a:spcAft>
                <a:spcPts val="800"/>
              </a:spcAft>
            </a:pPr>
            <a:r>
              <a:rPr lang="es-CL" sz="1100" b="1" u="sng" dirty="0">
                <a:effectLst/>
                <a:latin typeface="Calibri" panose="020F0502020204030204" pitchFamily="34" charset="0"/>
                <a:ea typeface="Calibri" panose="020F0502020204030204" pitchFamily="34" charset="0"/>
                <a:cs typeface="Calibri" panose="020F0502020204030204" pitchFamily="34" charset="0"/>
              </a:rPr>
              <a:t>PROCESO DE EVALUACIÓN  POR ASIGNATURA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100" b="1" dirty="0">
                <a:effectLst/>
                <a:latin typeface="Calibri Light" panose="020F0302020204030204" pitchFamily="34" charset="0"/>
                <a:ea typeface="Calibri" panose="020F0502020204030204" pitchFamily="34" charset="0"/>
                <a:cs typeface="Times New Roman" panose="02020603050405020304" pitchFamily="18" charset="0"/>
              </a:rPr>
              <a:t>PROFESOR____________________________________________</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ASIGNATURA_____________________________________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6305550" algn="l"/>
              </a:tabLst>
            </a:pP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CURSO </a:t>
            </a:r>
            <a:r>
              <a:rPr lang="es-CL" sz="1200" b="1" dirty="0">
                <a:latin typeface="Calibri Light" panose="020F0302020204030204" pitchFamily="34" charset="0"/>
                <a:ea typeface="Calibri" panose="020F0502020204030204" pitchFamily="34" charset="0"/>
                <a:cs typeface="Times New Roman" panose="02020603050405020304" pitchFamily="18" charset="0"/>
              </a:rPr>
              <a:t>____________________</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FECHA: Agosto- septiembre 2020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Total, de estudiantes contactados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Total, de estudiantes sin contactar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a 8">
            <a:extLst>
              <a:ext uri="{FF2B5EF4-FFF2-40B4-BE49-F238E27FC236}">
                <a16:creationId xmlns:a16="http://schemas.microsoft.com/office/drawing/2014/main" xmlns="" id="{4C10DA58-7744-4EEA-A89C-A27B2441F261}"/>
              </a:ext>
            </a:extLst>
          </p:cNvPr>
          <p:cNvGraphicFramePr>
            <a:graphicFrameLocks noGrp="1"/>
          </p:cNvGraphicFramePr>
          <p:nvPr>
            <p:extLst>
              <p:ext uri="{D42A27DB-BD31-4B8C-83A1-F6EECF244321}">
                <p14:modId xmlns:p14="http://schemas.microsoft.com/office/powerpoint/2010/main" val="40551581"/>
              </p:ext>
            </p:extLst>
          </p:nvPr>
        </p:nvGraphicFramePr>
        <p:xfrm>
          <a:off x="1929468" y="2905397"/>
          <a:ext cx="7474594" cy="3390646"/>
        </p:xfrm>
        <a:graphic>
          <a:graphicData uri="http://schemas.openxmlformats.org/drawingml/2006/table">
            <a:tbl>
              <a:tblPr firstRow="1" firstCol="1" bandRow="1"/>
              <a:tblGrid>
                <a:gridCol w="479857">
                  <a:extLst>
                    <a:ext uri="{9D8B030D-6E8A-4147-A177-3AD203B41FA5}">
                      <a16:colId xmlns:a16="http://schemas.microsoft.com/office/drawing/2014/main" xmlns="" val="621027572"/>
                    </a:ext>
                  </a:extLst>
                </a:gridCol>
                <a:gridCol w="1008443">
                  <a:extLst>
                    <a:ext uri="{9D8B030D-6E8A-4147-A177-3AD203B41FA5}">
                      <a16:colId xmlns:a16="http://schemas.microsoft.com/office/drawing/2014/main" xmlns="" val="648565254"/>
                    </a:ext>
                  </a:extLst>
                </a:gridCol>
                <a:gridCol w="959713">
                  <a:extLst>
                    <a:ext uri="{9D8B030D-6E8A-4147-A177-3AD203B41FA5}">
                      <a16:colId xmlns:a16="http://schemas.microsoft.com/office/drawing/2014/main" xmlns="" val="3943738237"/>
                    </a:ext>
                  </a:extLst>
                </a:gridCol>
                <a:gridCol w="479857">
                  <a:extLst>
                    <a:ext uri="{9D8B030D-6E8A-4147-A177-3AD203B41FA5}">
                      <a16:colId xmlns:a16="http://schemas.microsoft.com/office/drawing/2014/main" xmlns="" val="2233815592"/>
                    </a:ext>
                  </a:extLst>
                </a:gridCol>
                <a:gridCol w="479857">
                  <a:extLst>
                    <a:ext uri="{9D8B030D-6E8A-4147-A177-3AD203B41FA5}">
                      <a16:colId xmlns:a16="http://schemas.microsoft.com/office/drawing/2014/main" xmlns="" val="2444975779"/>
                    </a:ext>
                  </a:extLst>
                </a:gridCol>
                <a:gridCol w="479857">
                  <a:extLst>
                    <a:ext uri="{9D8B030D-6E8A-4147-A177-3AD203B41FA5}">
                      <a16:colId xmlns:a16="http://schemas.microsoft.com/office/drawing/2014/main" xmlns="" val="498325968"/>
                    </a:ext>
                  </a:extLst>
                </a:gridCol>
                <a:gridCol w="529345">
                  <a:extLst>
                    <a:ext uri="{9D8B030D-6E8A-4147-A177-3AD203B41FA5}">
                      <a16:colId xmlns:a16="http://schemas.microsoft.com/office/drawing/2014/main" xmlns="" val="2798389005"/>
                    </a:ext>
                  </a:extLst>
                </a:gridCol>
                <a:gridCol w="430369">
                  <a:extLst>
                    <a:ext uri="{9D8B030D-6E8A-4147-A177-3AD203B41FA5}">
                      <a16:colId xmlns:a16="http://schemas.microsoft.com/office/drawing/2014/main" xmlns="" val="2828955854"/>
                    </a:ext>
                  </a:extLst>
                </a:gridCol>
                <a:gridCol w="479857">
                  <a:extLst>
                    <a:ext uri="{9D8B030D-6E8A-4147-A177-3AD203B41FA5}">
                      <a16:colId xmlns:a16="http://schemas.microsoft.com/office/drawing/2014/main" xmlns="" val="11659535"/>
                    </a:ext>
                  </a:extLst>
                </a:gridCol>
                <a:gridCol w="479857">
                  <a:extLst>
                    <a:ext uri="{9D8B030D-6E8A-4147-A177-3AD203B41FA5}">
                      <a16:colId xmlns:a16="http://schemas.microsoft.com/office/drawing/2014/main" xmlns="" val="1011132300"/>
                    </a:ext>
                  </a:extLst>
                </a:gridCol>
                <a:gridCol w="479857">
                  <a:extLst>
                    <a:ext uri="{9D8B030D-6E8A-4147-A177-3AD203B41FA5}">
                      <a16:colId xmlns:a16="http://schemas.microsoft.com/office/drawing/2014/main" xmlns="" val="1391526106"/>
                    </a:ext>
                  </a:extLst>
                </a:gridCol>
                <a:gridCol w="479857">
                  <a:extLst>
                    <a:ext uri="{9D8B030D-6E8A-4147-A177-3AD203B41FA5}">
                      <a16:colId xmlns:a16="http://schemas.microsoft.com/office/drawing/2014/main" xmlns="" val="113498962"/>
                    </a:ext>
                  </a:extLst>
                </a:gridCol>
                <a:gridCol w="707868">
                  <a:extLst>
                    <a:ext uri="{9D8B030D-6E8A-4147-A177-3AD203B41FA5}">
                      <a16:colId xmlns:a16="http://schemas.microsoft.com/office/drawing/2014/main" xmlns="" val="4202229700"/>
                    </a:ext>
                  </a:extLst>
                </a:gridCol>
              </a:tblGrid>
              <a:tr h="1315657">
                <a:tc rowSpan="2">
                  <a:txBody>
                    <a:bodyPr/>
                    <a:lstStyle/>
                    <a:p>
                      <a:pPr algn="ctr">
                        <a:lnSpc>
                          <a:spcPct val="107000"/>
                        </a:lnSpc>
                        <a:spcAft>
                          <a:spcPts val="800"/>
                        </a:spcAft>
                      </a:pPr>
                      <a:r>
                        <a:rPr lang="es-CL" sz="1000" b="1"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Nº</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gridSpan="2">
                  <a:txBody>
                    <a:bodyPr/>
                    <a:lstStyle/>
                    <a:p>
                      <a:pPr>
                        <a:lnSpc>
                          <a:spcPct val="107000"/>
                        </a:lnSpc>
                        <a:spcAft>
                          <a:spcPts val="800"/>
                        </a:spcAft>
                      </a:pPr>
                      <a:r>
                        <a:rPr lang="es-CL" sz="9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9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9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Nómina de curso</a:t>
                      </a:r>
                      <a:endPar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hMerge="1">
                  <a:txBody>
                    <a:bodyPr/>
                    <a:lstStyle/>
                    <a:p>
                      <a:endParaRPr lang="es-CL"/>
                    </a:p>
                  </a:txBody>
                  <a:tcPr/>
                </a:tc>
                <a:tc gridSpan="2">
                  <a:txBody>
                    <a:bodyPr/>
                    <a:lstStyle/>
                    <a:p>
                      <a:pPr algn="ctr">
                        <a:lnSpc>
                          <a:spcPct val="107000"/>
                        </a:lnSpc>
                        <a:spcAft>
                          <a:spcPts val="800"/>
                        </a:spcAft>
                      </a:pPr>
                      <a:endPar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Asistencia clases online</a:t>
                      </a:r>
                      <a:endPar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a:t>
                      </a:r>
                      <a:endPar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s-CL"/>
                    </a:p>
                  </a:txBody>
                  <a:tcPr/>
                </a:tc>
                <a:tc gridSpan="2">
                  <a:txBody>
                    <a:bodyPr/>
                    <a:lstStyle/>
                    <a:p>
                      <a:pPr algn="ctr">
                        <a:lnSpc>
                          <a:spcPct val="100000"/>
                        </a:lnSpc>
                        <a:spcAft>
                          <a:spcPts val="800"/>
                        </a:spcAft>
                      </a:pPr>
                      <a:endPar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Evaluación </a:t>
                      </a:r>
                      <a:endPar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Actitudinal</a:t>
                      </a:r>
                      <a:endPar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Autoevaluación </a:t>
                      </a:r>
                      <a:endPar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a:t>
                      </a:r>
                      <a:endPar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s-CL"/>
                    </a:p>
                  </a:txBody>
                  <a:tcPr/>
                </a:tc>
                <a:tc gridSpan="2">
                  <a:txBody>
                    <a:bodyPr/>
                    <a:lstStyle/>
                    <a:p>
                      <a:pPr algn="ctr">
                        <a:lnSpc>
                          <a:spcPct val="107000"/>
                        </a:lnSpc>
                        <a:spcAft>
                          <a:spcPts val="800"/>
                        </a:spcAft>
                      </a:pPr>
                      <a:endPar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Entrega de Guías y/o tareas</a:t>
                      </a:r>
                      <a:endPar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30%</a:t>
                      </a:r>
                      <a:endPar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s-CL"/>
                    </a:p>
                  </a:txBody>
                  <a:tcPr/>
                </a:tc>
                <a:tc gridSpan="2">
                  <a:txBody>
                    <a:bodyPr/>
                    <a:lstStyle/>
                    <a:p>
                      <a:pPr>
                        <a:lnSpc>
                          <a:spcPct val="107000"/>
                        </a:lnSpc>
                        <a:spcAft>
                          <a:spcPts val="800"/>
                        </a:spcAft>
                      </a:pPr>
                      <a:endPar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Evaluación</a:t>
                      </a:r>
                      <a:r>
                        <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(trabajos, prueba, </a:t>
                      </a:r>
                      <a:r>
                        <a:rPr lang="es-CL" sz="800" b="1"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quizzy</a:t>
                      </a:r>
                      <a:r>
                        <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40 %</a:t>
                      </a:r>
                      <a:endPar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s-CL"/>
                    </a:p>
                  </a:txBody>
                  <a:tcPr/>
                </a:tc>
                <a:tc gridSpan="2">
                  <a:txBody>
                    <a:bodyPr/>
                    <a:lstStyle/>
                    <a:p>
                      <a:pPr algn="ctr">
                        <a:lnSpc>
                          <a:spcPct val="107000"/>
                        </a:lnSpc>
                        <a:spcAft>
                          <a:spcPts val="800"/>
                        </a:spcAft>
                      </a:pPr>
                      <a:endPar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Resultado</a:t>
                      </a:r>
                      <a:endPar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s-CL"/>
                    </a:p>
                  </a:txBody>
                  <a:tcPr/>
                </a:tc>
                <a:extLst>
                  <a:ext uri="{0D108BD9-81ED-4DB2-BD59-A6C34878D82A}">
                    <a16:rowId xmlns:a16="http://schemas.microsoft.com/office/drawing/2014/main" xmlns="" val="2810575602"/>
                  </a:ext>
                </a:extLst>
              </a:tr>
              <a:tr h="111812">
                <a:tc vMerge="1">
                  <a:txBody>
                    <a:bodyPr/>
                    <a:lstStyle/>
                    <a:p>
                      <a:endParaRPr lang="es-CL"/>
                    </a:p>
                  </a:txBody>
                  <a:tcPr/>
                </a:tc>
                <a:tc gridSpan="2" vMerge="1">
                  <a:txBody>
                    <a:bodyPr/>
                    <a:lstStyle/>
                    <a:p>
                      <a:endParaRPr lang="es-CL"/>
                    </a:p>
                  </a:txBody>
                  <a:tcPr/>
                </a:tc>
                <a:tc hMerge="1" vMerge="1">
                  <a:txBody>
                    <a:bodyPr/>
                    <a:lstStyle/>
                    <a:p>
                      <a:endParaRPr lang="es-CL"/>
                    </a:p>
                  </a:txBody>
                  <a:tcPr/>
                </a:tc>
                <a:tc>
                  <a:txBody>
                    <a:bodyPr/>
                    <a:lstStyle/>
                    <a:p>
                      <a:pPr algn="ctr">
                        <a:lnSpc>
                          <a:spcPct val="107000"/>
                        </a:lnSpc>
                        <a:spcAft>
                          <a:spcPts val="800"/>
                        </a:spcAft>
                      </a:pPr>
                      <a:r>
                        <a:rPr lang="es-CL" sz="7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s-CL" sz="7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nota</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s-CL" sz="7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s-CL" sz="7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nota</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s-CL" sz="7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s-CL" sz="7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nota</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s-CL" sz="7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s-CL" sz="7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nota</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s-CL" sz="7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s-CL" sz="7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nota</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844273882"/>
                  </a:ext>
                </a:extLst>
              </a:tr>
              <a:tr h="186260">
                <a:tc>
                  <a:txBody>
                    <a:bodyPr/>
                    <a:lstStyle/>
                    <a:p>
                      <a:pPr>
                        <a:lnSpc>
                          <a:spcPct val="107000"/>
                        </a:lnSpc>
                        <a:spcAft>
                          <a:spcPts val="800"/>
                        </a:spcAft>
                      </a:pPr>
                      <a:r>
                        <a:rPr lang="es-CL"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tabLst>
                          <a:tab pos="690880" algn="ctr"/>
                        </a:tabLst>
                      </a:pPr>
                      <a:r>
                        <a:rPr lang="es-C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tabLst>
                          <a:tab pos="690880" algn="ctr"/>
                        </a:tabLst>
                      </a:pPr>
                      <a:r>
                        <a:rPr lang="es-C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4197841788"/>
                  </a:ext>
                </a:extLst>
              </a:tr>
              <a:tr h="186260">
                <a:tc>
                  <a:txBody>
                    <a:bodyPr/>
                    <a:lstStyle/>
                    <a:p>
                      <a:pPr>
                        <a:lnSpc>
                          <a:spcPct val="107000"/>
                        </a:lnSpc>
                        <a:spcAft>
                          <a:spcPts val="800"/>
                        </a:spcAft>
                      </a:pPr>
                      <a:r>
                        <a:rPr lang="es-CL"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17820686"/>
                  </a:ext>
                </a:extLst>
              </a:tr>
              <a:tr h="186260">
                <a:tc>
                  <a:txBody>
                    <a:bodyPr/>
                    <a:lstStyle/>
                    <a:p>
                      <a:pPr>
                        <a:lnSpc>
                          <a:spcPct val="107000"/>
                        </a:lnSpc>
                        <a:spcAft>
                          <a:spcPts val="800"/>
                        </a:spcAft>
                      </a:pPr>
                      <a:r>
                        <a:rPr lang="es-CL"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574449639"/>
                  </a:ext>
                </a:extLst>
              </a:tr>
              <a:tr h="186260">
                <a:tc>
                  <a:txBody>
                    <a:bodyPr/>
                    <a:lstStyle/>
                    <a:p>
                      <a:pPr>
                        <a:lnSpc>
                          <a:spcPct val="107000"/>
                        </a:lnSpc>
                        <a:spcAft>
                          <a:spcPts val="800"/>
                        </a:spcAft>
                      </a:pPr>
                      <a:r>
                        <a:rPr lang="es-CL"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4187617619"/>
                  </a:ext>
                </a:extLst>
              </a:tr>
              <a:tr h="186260">
                <a:tc>
                  <a:txBody>
                    <a:bodyPr/>
                    <a:lstStyle/>
                    <a:p>
                      <a:pPr>
                        <a:lnSpc>
                          <a:spcPct val="107000"/>
                        </a:lnSpc>
                        <a:spcAft>
                          <a:spcPts val="800"/>
                        </a:spcAft>
                      </a:pPr>
                      <a:r>
                        <a:rPr lang="es-CL"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764318120"/>
                  </a:ext>
                </a:extLst>
              </a:tr>
              <a:tr h="186260">
                <a:tc>
                  <a:txBody>
                    <a:bodyPr/>
                    <a:lstStyle/>
                    <a:p>
                      <a:pPr>
                        <a:lnSpc>
                          <a:spcPct val="107000"/>
                        </a:lnSpc>
                        <a:spcAft>
                          <a:spcPts val="800"/>
                        </a:spcAft>
                      </a:pPr>
                      <a:r>
                        <a:rPr lang="es-CL"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650575149"/>
                  </a:ext>
                </a:extLst>
              </a:tr>
              <a:tr h="186260">
                <a:tc>
                  <a:txBody>
                    <a:bodyPr/>
                    <a:lstStyle/>
                    <a:p>
                      <a:pPr>
                        <a:lnSpc>
                          <a:spcPct val="107000"/>
                        </a:lnSpc>
                        <a:spcAft>
                          <a:spcPts val="800"/>
                        </a:spcAft>
                      </a:pPr>
                      <a:r>
                        <a:rPr lang="es-CL"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729218195"/>
                  </a:ext>
                </a:extLst>
              </a:tr>
              <a:tr h="186260">
                <a:tc>
                  <a:txBody>
                    <a:bodyPr/>
                    <a:lstStyle/>
                    <a:p>
                      <a:pPr>
                        <a:lnSpc>
                          <a:spcPct val="107000"/>
                        </a:lnSpc>
                        <a:spcAft>
                          <a:spcPts val="800"/>
                        </a:spcAft>
                      </a:pPr>
                      <a:r>
                        <a:rPr lang="es-CL"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328365085"/>
                  </a:ext>
                </a:extLst>
              </a:tr>
              <a:tr h="186260">
                <a:tc>
                  <a:txBody>
                    <a:bodyPr/>
                    <a:lstStyle/>
                    <a:p>
                      <a:pPr>
                        <a:lnSpc>
                          <a:spcPct val="107000"/>
                        </a:lnSpc>
                        <a:spcAft>
                          <a:spcPts val="800"/>
                        </a:spcAft>
                      </a:pPr>
                      <a:r>
                        <a:rPr lang="es-CL"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999186727"/>
                  </a:ext>
                </a:extLst>
              </a:tr>
              <a:tr h="186260">
                <a:tc>
                  <a:txBody>
                    <a:bodyPr/>
                    <a:lstStyle/>
                    <a:p>
                      <a:pPr>
                        <a:lnSpc>
                          <a:spcPct val="107000"/>
                        </a:lnSpc>
                        <a:spcAft>
                          <a:spcPts val="800"/>
                        </a:spcAft>
                      </a:pPr>
                      <a:r>
                        <a:rPr lang="es-CL"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CL"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18" marR="68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069579806"/>
                  </a:ext>
                </a:extLst>
              </a:tr>
            </a:tbl>
          </a:graphicData>
        </a:graphic>
      </p:graphicFrame>
      <p:pic>
        <p:nvPicPr>
          <p:cNvPr id="16" name="Imagen 15">
            <a:extLst>
              <a:ext uri="{FF2B5EF4-FFF2-40B4-BE49-F238E27FC236}">
                <a16:creationId xmlns:a16="http://schemas.microsoft.com/office/drawing/2014/main" xmlns="" id="{3ACDB579-DF4A-4334-87AB-1A13AEBDDE2A}"/>
              </a:ext>
            </a:extLst>
          </p:cNvPr>
          <p:cNvPicPr>
            <a:picLocks noChangeAspect="1"/>
          </p:cNvPicPr>
          <p:nvPr/>
        </p:nvPicPr>
        <p:blipFill>
          <a:blip r:embed="rId2"/>
          <a:stretch>
            <a:fillRect/>
          </a:stretch>
        </p:blipFill>
        <p:spPr>
          <a:xfrm>
            <a:off x="1694576" y="209148"/>
            <a:ext cx="7474591" cy="548640"/>
          </a:xfrm>
          <a:prstGeom prst="rect">
            <a:avLst/>
          </a:prstGeom>
        </p:spPr>
      </p:pic>
    </p:spTree>
    <p:extLst>
      <p:ext uri="{BB962C8B-B14F-4D97-AF65-F5344CB8AC3E}">
        <p14:creationId xmlns:p14="http://schemas.microsoft.com/office/powerpoint/2010/main" val="77286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xmlns="" id="{70C8FCFA-BAB2-4AA4-BEE0-01C09FA9E3C6}"/>
              </a:ext>
            </a:extLst>
          </p:cNvPr>
          <p:cNvGraphicFramePr>
            <a:graphicFrameLocks noChangeAspect="1"/>
          </p:cNvGraphicFramePr>
          <p:nvPr>
            <p:extLst>
              <p:ext uri="{D42A27DB-BD31-4B8C-83A1-F6EECF244321}">
                <p14:modId xmlns:p14="http://schemas.microsoft.com/office/powerpoint/2010/main" val="3971898199"/>
              </p:ext>
            </p:extLst>
          </p:nvPr>
        </p:nvGraphicFramePr>
        <p:xfrm>
          <a:off x="452327" y="671288"/>
          <a:ext cx="9697674" cy="6031685"/>
        </p:xfrm>
        <a:graphic>
          <a:graphicData uri="http://schemas.openxmlformats.org/presentationml/2006/ole">
            <mc:AlternateContent xmlns:mc="http://schemas.openxmlformats.org/markup-compatibility/2006">
              <mc:Choice xmlns:v="urn:schemas-microsoft-com:vml" Requires="v">
                <p:oleObj spid="_x0000_s3174" name="Document" r:id="rId4" imgW="9856891" imgH="7320245" progId="Word.Document.12">
                  <p:embed/>
                </p:oleObj>
              </mc:Choice>
              <mc:Fallback>
                <p:oleObj name="Document" r:id="rId4" imgW="9856891" imgH="7320245" progId="Word.Document.12">
                  <p:embed/>
                  <p:pic>
                    <p:nvPicPr>
                      <p:cNvPr id="0" name=""/>
                      <p:cNvPicPr/>
                      <p:nvPr/>
                    </p:nvPicPr>
                    <p:blipFill>
                      <a:blip r:embed="rId5"/>
                      <a:stretch>
                        <a:fillRect/>
                      </a:stretch>
                    </p:blipFill>
                    <p:spPr>
                      <a:xfrm>
                        <a:off x="452327" y="671288"/>
                        <a:ext cx="9697674" cy="6031685"/>
                      </a:xfrm>
                      <a:prstGeom prst="rect">
                        <a:avLst/>
                      </a:prstGeom>
                    </p:spPr>
                  </p:pic>
                </p:oleObj>
              </mc:Fallback>
            </mc:AlternateContent>
          </a:graphicData>
        </a:graphic>
      </p:graphicFrame>
    </p:spTree>
    <p:extLst>
      <p:ext uri="{BB962C8B-B14F-4D97-AF65-F5344CB8AC3E}">
        <p14:creationId xmlns:p14="http://schemas.microsoft.com/office/powerpoint/2010/main" val="445450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A38FA7-4C0B-4AF0-8D09-7FB8B2E57427}"/>
              </a:ext>
            </a:extLst>
          </p:cNvPr>
          <p:cNvSpPr>
            <a:spLocks noGrp="1"/>
          </p:cNvSpPr>
          <p:nvPr>
            <p:ph type="title"/>
          </p:nvPr>
        </p:nvSpPr>
        <p:spPr/>
        <p:txBody>
          <a:bodyPr/>
          <a:lstStyle/>
          <a:p>
            <a:pPr algn="ctr"/>
            <a:r>
              <a:rPr lang="es-CL" sz="1800" b="1" dirty="0">
                <a:effectLst/>
                <a:latin typeface="Calibri Light" panose="020F0302020204030204" pitchFamily="34" charset="0"/>
                <a:ea typeface="Calibri" panose="020F0502020204030204" pitchFamily="34" charset="0"/>
                <a:cs typeface="Times New Roman" panose="02020603050405020304" pitchFamily="18" charset="0"/>
              </a:rPr>
              <a:t> </a:t>
            </a:r>
            <a:br>
              <a:rPr lang="es-CL" sz="1800" b="1" dirty="0">
                <a:effectLst/>
                <a:latin typeface="Calibri Light" panose="020F0302020204030204" pitchFamily="34" charset="0"/>
                <a:ea typeface="Calibri" panose="020F0502020204030204" pitchFamily="34" charset="0"/>
                <a:cs typeface="Times New Roman" panose="02020603050405020304" pitchFamily="18" charset="0"/>
              </a:rPr>
            </a:br>
            <a:r>
              <a:rPr lang="es-CL" sz="1800" b="1" dirty="0">
                <a:effectLst/>
                <a:latin typeface="Calibri Light" panose="020F0302020204030204" pitchFamily="34" charset="0"/>
                <a:ea typeface="Calibri" panose="020F0502020204030204" pitchFamily="34" charset="0"/>
                <a:cs typeface="Times New Roman" panose="02020603050405020304" pitchFamily="18" charset="0"/>
              </a:rPr>
              <a:t/>
            </a:r>
            <a:br>
              <a:rPr lang="es-CL" sz="1800" b="1" dirty="0">
                <a:effectLst/>
                <a:latin typeface="Calibri Light" panose="020F0302020204030204" pitchFamily="34" charset="0"/>
                <a:ea typeface="Calibri" panose="020F0502020204030204" pitchFamily="34" charset="0"/>
                <a:cs typeface="Times New Roman" panose="02020603050405020304" pitchFamily="18" charset="0"/>
              </a:rPr>
            </a:br>
            <a:r>
              <a:rPr lang="es-CL" sz="1800" b="1" dirty="0">
                <a:effectLst/>
                <a:latin typeface="Calibri Light" panose="020F0302020204030204" pitchFamily="34" charset="0"/>
                <a:ea typeface="Calibri" panose="020F0502020204030204" pitchFamily="34" charset="0"/>
                <a:cs typeface="Times New Roman" panose="02020603050405020304" pitchFamily="18" charset="0"/>
              </a:rPr>
              <a:t/>
            </a:r>
            <a:br>
              <a:rPr lang="es-CL" sz="1800" b="1" dirty="0">
                <a:effectLst/>
                <a:latin typeface="Calibri Light" panose="020F0302020204030204" pitchFamily="34" charset="0"/>
                <a:ea typeface="Calibri" panose="020F0502020204030204" pitchFamily="34" charset="0"/>
                <a:cs typeface="Times New Roman" panose="02020603050405020304" pitchFamily="18" charset="0"/>
              </a:rPr>
            </a:br>
            <a:r>
              <a:rPr lang="es-CL" sz="2000" b="1" dirty="0">
                <a:solidFill>
                  <a:schemeClr val="accent1">
                    <a:lumMod val="40000"/>
                    <a:lumOff val="60000"/>
                  </a:schemeClr>
                </a:solidFill>
                <a:effectLst/>
                <a:latin typeface="Calibri Light" panose="020F0302020204030204" pitchFamily="34" charset="0"/>
                <a:ea typeface="Calibri" panose="020F0502020204030204" pitchFamily="34" charset="0"/>
                <a:cs typeface="Times New Roman" panose="02020603050405020304" pitchFamily="18" charset="0"/>
              </a:rPr>
              <a:t>CRITERIOS DE EVALUACIÓN, CALIFICACIÓN Y PROMOCIÓN DE ESTUDIANTES </a:t>
            </a:r>
            <a:br>
              <a:rPr lang="es-CL" sz="2000" b="1" dirty="0">
                <a:solidFill>
                  <a:schemeClr val="accent1">
                    <a:lumMod val="40000"/>
                    <a:lumOff val="60000"/>
                  </a:schemeClr>
                </a:solidFill>
                <a:effectLst/>
                <a:latin typeface="Calibri Light" panose="020F0302020204030204" pitchFamily="34" charset="0"/>
                <a:ea typeface="Calibri" panose="020F0502020204030204" pitchFamily="34" charset="0"/>
                <a:cs typeface="Times New Roman" panose="02020603050405020304" pitchFamily="18" charset="0"/>
              </a:rPr>
            </a:br>
            <a:r>
              <a:rPr lang="es-CL" sz="2000" b="1" dirty="0">
                <a:solidFill>
                  <a:schemeClr val="accent1">
                    <a:lumMod val="40000"/>
                    <a:lumOff val="60000"/>
                  </a:schemeClr>
                </a:solidFill>
                <a:effectLst/>
                <a:latin typeface="Calibri Light" panose="020F0302020204030204" pitchFamily="34" charset="0"/>
                <a:ea typeface="Calibri" panose="020F0502020204030204" pitchFamily="34" charset="0"/>
                <a:cs typeface="Times New Roman" panose="02020603050405020304" pitchFamily="18" charset="0"/>
              </a:rPr>
              <a:t>COLEGIO BECARB </a:t>
            </a:r>
            <a:r>
              <a:rPr lang="es-CL"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es-CL"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s-CL" dirty="0">
              <a:solidFill>
                <a:schemeClr val="accent1">
                  <a:lumMod val="40000"/>
                  <a:lumOff val="60000"/>
                </a:schemeClr>
              </a:solidFill>
            </a:endParaRPr>
          </a:p>
        </p:txBody>
      </p:sp>
      <p:sp>
        <p:nvSpPr>
          <p:cNvPr id="6" name="CuadroTexto 5">
            <a:extLst>
              <a:ext uri="{FF2B5EF4-FFF2-40B4-BE49-F238E27FC236}">
                <a16:creationId xmlns:a16="http://schemas.microsoft.com/office/drawing/2014/main" xmlns="" id="{6BA25F49-C0E4-416F-BE6A-AA07D7E97449}"/>
              </a:ext>
            </a:extLst>
          </p:cNvPr>
          <p:cNvSpPr txBox="1"/>
          <p:nvPr/>
        </p:nvSpPr>
        <p:spPr>
          <a:xfrm>
            <a:off x="1526796" y="2236735"/>
            <a:ext cx="8942664" cy="4051109"/>
          </a:xfrm>
          <a:prstGeom prst="rect">
            <a:avLst/>
          </a:prstGeom>
          <a:noFill/>
        </p:spPr>
        <p:txBody>
          <a:bodyPr wrap="square">
            <a:spAutoFit/>
          </a:bodyPr>
          <a:lstStyle/>
          <a:p>
            <a:pPr algn="just">
              <a:lnSpc>
                <a:spcPct val="107000"/>
              </a:lnSpc>
              <a:spcAft>
                <a:spcPts val="800"/>
              </a:spcAft>
            </a:pP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La ley general de educación dispone en su artículo 3°</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que el sistema educativo chileno se construye sobre la base de los derechos garantizados en la Constitución, así como también en los tratados internacionales ratificados por Chile y que se encuentren vigentes y, en especial, del derecho a la educación y la libertad de enseñanza, inspirándose también en una serie de principios que enumera.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El principio de flexibilidad, señalado en la letra i) del artículo 3° de la citada ley</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dispone que el sistema educativo debe permitir la adecuación del proceso a la diversidad de realidades, principio que en este contexto sanitario toma considerable relevancia.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Teniendo presente lo anterior, el Ministerio de Educación consciente de la situación que estamos enfrentando como país y pensando en el bienestar de los estudiantes, promueve un plan de retorno a clases seguro, gradual, voluntario y flexible, </a:t>
            </a: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cuando las condiciones sanitarias lo permitan,</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el cual se compatibiliza con el trabajo remoto que las comunidades educativas se encuentran realizando. En este contexto, corresponde mencionar que el Consejo Nacional de Educación en la Resolución Exenta </a:t>
            </a:r>
            <a:r>
              <a:rPr lang="es-CL" sz="1200" dirty="0" err="1">
                <a:effectLst/>
                <a:latin typeface="Calibri Light" panose="020F0302020204030204" pitchFamily="34" charset="0"/>
                <a:ea typeface="Calibri" panose="020F0502020204030204" pitchFamily="34" charset="0"/>
                <a:cs typeface="Times New Roman" panose="02020603050405020304" pitchFamily="18" charset="0"/>
              </a:rPr>
              <a:t>Nº</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151 de 14 de mayo de 2020 que ejecuta el acuerdo </a:t>
            </a:r>
            <a:r>
              <a:rPr lang="es-CL" sz="1200" dirty="0" err="1">
                <a:effectLst/>
                <a:latin typeface="Calibri Light" panose="020F0302020204030204" pitchFamily="34" charset="0"/>
                <a:ea typeface="Calibri" panose="020F0502020204030204" pitchFamily="34" charset="0"/>
                <a:cs typeface="Times New Roman" panose="02020603050405020304" pitchFamily="18" charset="0"/>
              </a:rPr>
              <a:t>N°</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80/2020 que informó favorablemente y aprobó la priorización curricular propuesta por el Ministerio de Educación, señaló que “en la incertidumbre sobre el futuro inmediato, y las limitaciones para el desarrollo de las actividades de enseñanza-aprendizaje, es necesario contar con marcos de orientación y apoyo que tengan en especial consideración el hecho de que todavía no es posible determinar con precisión el tiempo en el que podrá desarrollarse el año escolar, por lo que </a:t>
            </a: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es fundamental que se adopten criterios flexibles sobre el plan de estudios y evaluación</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que permitan optimizar los procesos académicos, considerando la realidad disímil de los diversos establecimientos educacionales”.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En razón de lo anterior y en el marco del decreto </a:t>
            </a:r>
            <a:r>
              <a:rPr lang="es-CL" sz="1200" b="1" dirty="0" err="1">
                <a:effectLst/>
                <a:latin typeface="Calibri Light" panose="020F0302020204030204" pitchFamily="34" charset="0"/>
                <a:ea typeface="Calibri" panose="020F0502020204030204" pitchFamily="34" charset="0"/>
                <a:cs typeface="Times New Roman" panose="02020603050405020304" pitchFamily="18" charset="0"/>
              </a:rPr>
              <a:t>N°</a:t>
            </a: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 67 sobre evaluación, calificación y promoción</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y acuerdos desarrollados con Rectoría, Dirección, Consejo Escolar, Equipo Directivo, Consejo de Profesores, se entregan las orientaciones de evaluación calificación y promoción del año escolar 2020, para todos los niveles desde Prebásica y desde 1º básico a 8º básico del Colegio</a:t>
            </a: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 </a:t>
            </a:r>
            <a:r>
              <a:rPr lang="es-CL" sz="1200" b="1" dirty="0" err="1">
                <a:effectLst/>
                <a:latin typeface="Calibri Light" panose="020F0302020204030204" pitchFamily="34" charset="0"/>
                <a:ea typeface="Calibri" panose="020F0502020204030204" pitchFamily="34" charset="0"/>
                <a:cs typeface="Times New Roman" panose="02020603050405020304" pitchFamily="18" charset="0"/>
              </a:rPr>
              <a:t>Becarb</a:t>
            </a: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 , de La Calera.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603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80A3D2BB-D1C3-4E32-A72B-9AB94E26C4EB}"/>
              </a:ext>
            </a:extLst>
          </p:cNvPr>
          <p:cNvSpPr txBox="1"/>
          <p:nvPr/>
        </p:nvSpPr>
        <p:spPr>
          <a:xfrm>
            <a:off x="1610686" y="862576"/>
            <a:ext cx="8229600" cy="5847178"/>
          </a:xfrm>
          <a:prstGeom prst="rect">
            <a:avLst/>
          </a:prstGeom>
          <a:noFill/>
        </p:spPr>
        <p:txBody>
          <a:bodyPr wrap="square">
            <a:spAutoFit/>
          </a:bodyPr>
          <a:lstStyle/>
          <a:p>
            <a:pPr algn="just">
              <a:lnSpc>
                <a:spcPct val="107000"/>
              </a:lnSpc>
              <a:spcAft>
                <a:spcPts val="800"/>
              </a:spcAft>
            </a:pPr>
            <a:r>
              <a:rPr lang="es-CL" sz="16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Algunos principios que sustentan el decreto de evaluación 67/2018: </a:t>
            </a:r>
            <a:endParaRPr lang="es-CL" sz="1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 Los Docente como los estudiantes deben tener claridad, desde el comienzo del proceso de aprendizaje, respecto de qué es lo que se espera que aprendan y qué criterios permiten evidenciar los progresos y logros de esos aprendizajes.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 Dado que el propósito principal de la evaluación es fortalecer la enseñanza y los aprendizajes de los estudiantes se entenderá la </a:t>
            </a: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retroalimentación como parte fundamental de cada proceso evaluativo.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 Los procesos e instancias de evaluación deben motivar a que los estudiantes sigan aprendiendo.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 La evaluación formativa se integra al proceso de enseñanza-aprendizaje y a la evaluación sumativa.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 Se calificará solamente aquello que los estudiantes efectivamente han tenido la oportunidad de aprender.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 Se procurará la utilización de diversas formas de evaluar, que consideren las distintas características, ritmos, formas de aprender necesidades e intereses de los estudiantes.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 Se procurará que el estudiante tenga una participación en los procesos de evaluación.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 Las planificaciones y las oportunidades de aprendizaje considerarán espacios para evaluar formativamente aquellos aprendizajes que se busca desarrollar, abriendo un tiempo adecuado a la retroalimentación en los procesos de enseñanza aprendizaje.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 Se procurará evitar la repitencia de los estudiantes. Se utilizarán estrategias para abordar las dificultades que puedan estar enfrentando los estudiantes.</a:t>
            </a:r>
            <a:endParaRPr lang="es-CL"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4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1.- SOBRE LOS ELEMENTOS A CONSIDERAR EN LA PROMOCIÓN DE LOS ESTUDIANTES 2020</a:t>
            </a:r>
            <a:endParaRPr lang="es-CL"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En este contexto excepcional y tal como fue señalado precedentemente, la flexibilidad cobra especial relevancia. De este modo, lo dispuesto en el artículo 10° del Decreto 67/2018 en la promoción de los estudiantes se considerará conjuntamente </a:t>
            </a: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el logro de los objetivos de aprendizaje de las asignaturas y/o módulos del plan de estudio y la asistencia</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conceptos que serán aplicados con la flexibilidad señalada.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2983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7340D4F-D095-4931-BB6E-55193590BCA7}"/>
              </a:ext>
            </a:extLst>
          </p:cNvPr>
          <p:cNvSpPr txBox="1"/>
          <p:nvPr/>
        </p:nvSpPr>
        <p:spPr>
          <a:xfrm>
            <a:off x="1258350" y="662731"/>
            <a:ext cx="8883940" cy="3429080"/>
          </a:xfrm>
          <a:prstGeom prst="rect">
            <a:avLst/>
          </a:prstGeom>
          <a:noFill/>
        </p:spPr>
        <p:txBody>
          <a:bodyPr wrap="square">
            <a:spAutoFit/>
          </a:bodyPr>
          <a:lstStyle/>
          <a:p>
            <a:pPr algn="just">
              <a:lnSpc>
                <a:spcPct val="107000"/>
              </a:lnSpc>
              <a:spcAft>
                <a:spcPts val="800"/>
              </a:spcAft>
            </a:pPr>
            <a:r>
              <a:rPr lang="es-CL" sz="16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1.1.- Respecto del logro de los objetivos </a:t>
            </a:r>
            <a:endParaRPr lang="es-CL"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Los estudiantes serán evaluados por el logro de los objetivos de las asignaturas planteadas por el propio Colegio en su plan de estudio. Si bien el artículo 5° dice que un estudiante no puede ser eximido de ninguna asignatura, considerando la flexibilidad requerida y el funcionamiento actual del sistema educativo, se considerará lo dispuesto en el inciso 2° del referido artículo, el cual dispone que el establecimiento implementará las diversificaciones pertinentes para las actividades de aprendizaje y los procesos de evaluación de las asignaturas o módulos.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Las asignaturas del plan de estudio que serán contempladas para el cálculo del promedio anual deberán tener al menos una calificación en el año. Esta calificación debe expresarse en una escala numérica de </a:t>
            </a: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1.0 a 7.0 </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hasta con un decimal, por asignatura o módulo del Plan de Estudio. </a:t>
            </a: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Siendo la calificación mínima de aprobación un 4.0 (art 8° y 10° decreto 67</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 Esta calificación deberá considerar el logro de los objetivos de aprendizaje en las actividades de las evaluaciones formativas y sumativas.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Los docentes del establecimiento buscarán en la evaluación formativa y en la evaluación sumativa las evidencias acerca de los logros de los estudiantes en sus aprendizajes a través de variados métodos: observación, conversación y productos de los estudiantes.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Los productos de los estudiantes serán, trabajos de evaluación, pruebas, portafolios, guías etc. Adicionalmente, toda la evidencia obtenida de las actividades de aprendizaje del estudiante. Los niveles de logro de los estudiantes serán representados con porcentajes y sus calificaciones son presentadas con números. Estos niveles de logro obtenidos de la evaluación formativa se asociarán a una calificación.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xmlns="" id="{C4C67FB7-EAEF-4D64-86EE-FA253BA34F07}"/>
              </a:ext>
            </a:extLst>
          </p:cNvPr>
          <p:cNvGraphicFramePr>
            <a:graphicFrameLocks noGrp="1"/>
          </p:cNvGraphicFramePr>
          <p:nvPr>
            <p:extLst>
              <p:ext uri="{D42A27DB-BD31-4B8C-83A1-F6EECF244321}">
                <p14:modId xmlns:p14="http://schemas.microsoft.com/office/powerpoint/2010/main" val="2894394785"/>
              </p:ext>
            </p:extLst>
          </p:nvPr>
        </p:nvGraphicFramePr>
        <p:xfrm>
          <a:off x="2365695" y="4487369"/>
          <a:ext cx="5721292" cy="2001234"/>
        </p:xfrm>
        <a:graphic>
          <a:graphicData uri="http://schemas.openxmlformats.org/drawingml/2006/table">
            <a:tbl>
              <a:tblPr firstRow="1" firstCol="1" bandRow="1"/>
              <a:tblGrid>
                <a:gridCol w="1825799">
                  <a:extLst>
                    <a:ext uri="{9D8B030D-6E8A-4147-A177-3AD203B41FA5}">
                      <a16:colId xmlns:a16="http://schemas.microsoft.com/office/drawing/2014/main" xmlns="" val="1448515164"/>
                    </a:ext>
                  </a:extLst>
                </a:gridCol>
                <a:gridCol w="1826656">
                  <a:extLst>
                    <a:ext uri="{9D8B030D-6E8A-4147-A177-3AD203B41FA5}">
                      <a16:colId xmlns:a16="http://schemas.microsoft.com/office/drawing/2014/main" xmlns="" val="2105479658"/>
                    </a:ext>
                  </a:extLst>
                </a:gridCol>
                <a:gridCol w="2068837">
                  <a:extLst>
                    <a:ext uri="{9D8B030D-6E8A-4147-A177-3AD203B41FA5}">
                      <a16:colId xmlns:a16="http://schemas.microsoft.com/office/drawing/2014/main" xmlns="" val="2472072415"/>
                    </a:ext>
                  </a:extLst>
                </a:gridCol>
              </a:tblGrid>
              <a:tr h="248616">
                <a:tc>
                  <a:txBody>
                    <a:bodyPr/>
                    <a:lstStyle/>
                    <a:p>
                      <a:pPr algn="ctr">
                        <a:lnSpc>
                          <a:spcPct val="107000"/>
                        </a:lnSpc>
                        <a:spcAft>
                          <a:spcPts val="800"/>
                        </a:spcAft>
                      </a:pPr>
                      <a:r>
                        <a:rPr lang="es-CL" sz="1600" b="1" dirty="0">
                          <a:solidFill>
                            <a:srgbClr val="0000CC"/>
                          </a:solidFill>
                          <a:effectLst/>
                          <a:latin typeface="Calibri Light" panose="020F0302020204030204" pitchFamily="34" charset="0"/>
                          <a:ea typeface="Calibri" panose="020F0502020204030204" pitchFamily="34" charset="0"/>
                          <a:cs typeface="Times New Roman" panose="02020603050405020304" pitchFamily="18" charset="0"/>
                        </a:rPr>
                        <a:t>Porcentaje</a:t>
                      </a:r>
                      <a:endParaRPr lang="es-CL"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600" b="1" dirty="0">
                          <a:solidFill>
                            <a:srgbClr val="0000CC"/>
                          </a:solidFill>
                          <a:effectLst/>
                          <a:latin typeface="Calibri Light" panose="020F0302020204030204" pitchFamily="34" charset="0"/>
                          <a:ea typeface="Calibri" panose="020F0502020204030204" pitchFamily="34" charset="0"/>
                          <a:cs typeface="Times New Roman" panose="02020603050405020304" pitchFamily="18" charset="0"/>
                        </a:rPr>
                        <a:t>Nota</a:t>
                      </a:r>
                      <a:endParaRPr lang="es-CL"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600" b="1" dirty="0">
                          <a:solidFill>
                            <a:srgbClr val="0000CC"/>
                          </a:solidFill>
                          <a:effectLst/>
                          <a:latin typeface="Calibri Light" panose="020F0302020204030204" pitchFamily="34" charset="0"/>
                          <a:ea typeface="Calibri" panose="020F0502020204030204" pitchFamily="34" charset="0"/>
                          <a:cs typeface="Times New Roman" panose="02020603050405020304" pitchFamily="18" charset="0"/>
                        </a:rPr>
                        <a:t>Concepto</a:t>
                      </a:r>
                      <a:endParaRPr lang="es-CL"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9121914"/>
                  </a:ext>
                </a:extLst>
              </a:tr>
              <a:tr h="248616">
                <a:tc>
                  <a:txBody>
                    <a:bodyPr/>
                    <a:lstStyle/>
                    <a:p>
                      <a:pPr algn="ctr">
                        <a:lnSpc>
                          <a:spcPct val="107000"/>
                        </a:lnSpc>
                        <a:spcAft>
                          <a:spcPts val="800"/>
                        </a:spcAft>
                      </a:pPr>
                      <a:r>
                        <a:rPr lang="es-CL" sz="12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86 % a 100%</a:t>
                      </a:r>
                      <a:endParaRPr lang="es-CL"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9933FF"/>
                          </a:solidFill>
                          <a:effectLst/>
                          <a:latin typeface="Calibri Light" panose="020F0302020204030204" pitchFamily="34" charset="0"/>
                          <a:ea typeface="Calibri" panose="020F0502020204030204" pitchFamily="34" charset="0"/>
                          <a:cs typeface="Times New Roman" panose="02020603050405020304" pitchFamily="18" charset="0"/>
                        </a:rPr>
                        <a:t>7.0</a:t>
                      </a:r>
                      <a:endParaRPr lang="es-CL" sz="1100" b="1"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chemeClr val="accent2">
                              <a:lumMod val="50000"/>
                            </a:schemeClr>
                          </a:solidFill>
                          <a:effectLst/>
                          <a:latin typeface="Calibri Light" panose="020F0302020204030204" pitchFamily="34" charset="0"/>
                          <a:ea typeface="Calibri" panose="020F0502020204030204" pitchFamily="34" charset="0"/>
                          <a:cs typeface="Times New Roman" panose="02020603050405020304" pitchFamily="18" charset="0"/>
                        </a:rPr>
                        <a:t>Excelente</a:t>
                      </a:r>
                      <a:endParaRPr lang="es-CL" sz="11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0521093"/>
                  </a:ext>
                </a:extLst>
              </a:tr>
              <a:tr h="248616">
                <a:tc>
                  <a:txBody>
                    <a:bodyPr/>
                    <a:lstStyle/>
                    <a:p>
                      <a:pPr algn="ctr">
                        <a:lnSpc>
                          <a:spcPct val="107000"/>
                        </a:lnSpc>
                        <a:spcAft>
                          <a:spcPts val="800"/>
                        </a:spcAft>
                      </a:pPr>
                      <a:r>
                        <a:rPr lang="es-CL" sz="12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71% a 85%</a:t>
                      </a:r>
                      <a:endParaRPr lang="es-CL"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9933FF"/>
                          </a:solidFill>
                          <a:effectLst/>
                          <a:latin typeface="Calibri Light" panose="020F0302020204030204" pitchFamily="34" charset="0"/>
                          <a:ea typeface="Calibri" panose="020F0502020204030204" pitchFamily="34" charset="0"/>
                          <a:cs typeface="Times New Roman" panose="02020603050405020304" pitchFamily="18" charset="0"/>
                        </a:rPr>
                        <a:t>6.0-6.9</a:t>
                      </a:r>
                      <a:endParaRPr lang="es-CL" sz="1100" b="1"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chemeClr val="accent2">
                              <a:lumMod val="50000"/>
                            </a:schemeClr>
                          </a:solidFill>
                          <a:effectLst/>
                          <a:latin typeface="Calibri Light" panose="020F0302020204030204" pitchFamily="34" charset="0"/>
                          <a:ea typeface="Calibri" panose="020F0502020204030204" pitchFamily="34" charset="0"/>
                          <a:cs typeface="Times New Roman" panose="02020603050405020304" pitchFamily="18" charset="0"/>
                        </a:rPr>
                        <a:t>Muy bueno </a:t>
                      </a:r>
                      <a:endParaRPr lang="es-CL" sz="11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6888477"/>
                  </a:ext>
                </a:extLst>
              </a:tr>
              <a:tr h="248616">
                <a:tc>
                  <a:txBody>
                    <a:bodyPr/>
                    <a:lstStyle/>
                    <a:p>
                      <a:pPr algn="ctr">
                        <a:lnSpc>
                          <a:spcPct val="107000"/>
                        </a:lnSpc>
                        <a:spcAft>
                          <a:spcPts val="800"/>
                        </a:spcAft>
                      </a:pPr>
                      <a:r>
                        <a:rPr lang="es-CL" sz="12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57% a 70%</a:t>
                      </a:r>
                      <a:endParaRPr lang="es-CL"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9933FF"/>
                          </a:solidFill>
                          <a:effectLst/>
                          <a:latin typeface="Calibri Light" panose="020F0302020204030204" pitchFamily="34" charset="0"/>
                          <a:ea typeface="Calibri" panose="020F0502020204030204" pitchFamily="34" charset="0"/>
                          <a:cs typeface="Times New Roman" panose="02020603050405020304" pitchFamily="18" charset="0"/>
                        </a:rPr>
                        <a:t>5.0-5.9</a:t>
                      </a:r>
                      <a:endParaRPr lang="es-CL" sz="1100" b="1"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chemeClr val="accent2">
                              <a:lumMod val="50000"/>
                            </a:schemeClr>
                          </a:solidFill>
                          <a:effectLst/>
                          <a:latin typeface="Calibri Light" panose="020F0302020204030204" pitchFamily="34" charset="0"/>
                          <a:ea typeface="Calibri" panose="020F0502020204030204" pitchFamily="34" charset="0"/>
                          <a:cs typeface="Times New Roman" panose="02020603050405020304" pitchFamily="18" charset="0"/>
                        </a:rPr>
                        <a:t>Bueno</a:t>
                      </a:r>
                      <a:endParaRPr lang="es-CL" sz="11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0142153"/>
                  </a:ext>
                </a:extLst>
              </a:tr>
              <a:tr h="248616">
                <a:tc>
                  <a:txBody>
                    <a:bodyPr/>
                    <a:lstStyle/>
                    <a:p>
                      <a:pPr algn="ctr">
                        <a:lnSpc>
                          <a:spcPct val="107000"/>
                        </a:lnSpc>
                        <a:spcAft>
                          <a:spcPts val="800"/>
                        </a:spcAft>
                      </a:pPr>
                      <a:r>
                        <a:rPr lang="es-CL" sz="12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43% a 56%</a:t>
                      </a:r>
                      <a:endParaRPr lang="es-CL"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9933FF"/>
                          </a:solidFill>
                          <a:effectLst/>
                          <a:latin typeface="Calibri Light" panose="020F0302020204030204" pitchFamily="34" charset="0"/>
                          <a:ea typeface="Calibri" panose="020F0502020204030204" pitchFamily="34" charset="0"/>
                          <a:cs typeface="Times New Roman" panose="02020603050405020304" pitchFamily="18" charset="0"/>
                        </a:rPr>
                        <a:t>4.0-4.9</a:t>
                      </a:r>
                      <a:endParaRPr lang="es-CL" sz="1100" b="1"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chemeClr val="accent2">
                              <a:lumMod val="50000"/>
                            </a:schemeClr>
                          </a:solidFill>
                          <a:effectLst/>
                          <a:latin typeface="Calibri Light" panose="020F0302020204030204" pitchFamily="34" charset="0"/>
                          <a:ea typeface="Calibri" panose="020F0502020204030204" pitchFamily="34" charset="0"/>
                          <a:cs typeface="Times New Roman" panose="02020603050405020304" pitchFamily="18" charset="0"/>
                        </a:rPr>
                        <a:t>Aceptable</a:t>
                      </a:r>
                      <a:endParaRPr lang="es-CL" sz="11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1588922"/>
                  </a:ext>
                </a:extLst>
              </a:tr>
              <a:tr h="248616">
                <a:tc>
                  <a:txBody>
                    <a:bodyPr/>
                    <a:lstStyle/>
                    <a:p>
                      <a:pPr algn="ctr">
                        <a:lnSpc>
                          <a:spcPct val="107000"/>
                        </a:lnSpc>
                        <a:spcAft>
                          <a:spcPts val="800"/>
                        </a:spcAft>
                      </a:pPr>
                      <a:r>
                        <a:rPr lang="es-CL" sz="12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29% a 42%</a:t>
                      </a:r>
                      <a:endParaRPr lang="es-CL"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9933FF"/>
                          </a:solidFill>
                          <a:effectLst/>
                          <a:latin typeface="Calibri Light" panose="020F0302020204030204" pitchFamily="34" charset="0"/>
                          <a:ea typeface="Calibri" panose="020F0502020204030204" pitchFamily="34" charset="0"/>
                          <a:cs typeface="Times New Roman" panose="02020603050405020304" pitchFamily="18" charset="0"/>
                        </a:rPr>
                        <a:t>3.0- 3.9</a:t>
                      </a:r>
                      <a:endParaRPr lang="es-CL" sz="1100" b="1"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chemeClr val="accent2">
                              <a:lumMod val="50000"/>
                            </a:schemeClr>
                          </a:solidFill>
                          <a:effectLst/>
                          <a:latin typeface="Calibri Light" panose="020F0302020204030204" pitchFamily="34" charset="0"/>
                          <a:ea typeface="Calibri" panose="020F0502020204030204" pitchFamily="34" charset="0"/>
                          <a:cs typeface="Times New Roman" panose="02020603050405020304" pitchFamily="18" charset="0"/>
                        </a:rPr>
                        <a:t>Levemente deficiente </a:t>
                      </a:r>
                      <a:endParaRPr lang="es-CL" sz="11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12814201"/>
                  </a:ext>
                </a:extLst>
              </a:tr>
              <a:tr h="248616">
                <a:tc>
                  <a:txBody>
                    <a:bodyPr/>
                    <a:lstStyle/>
                    <a:p>
                      <a:pPr algn="ctr">
                        <a:lnSpc>
                          <a:spcPct val="107000"/>
                        </a:lnSpc>
                        <a:spcAft>
                          <a:spcPts val="800"/>
                        </a:spcAft>
                      </a:pPr>
                      <a:r>
                        <a:rPr lang="es-CL" sz="12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15% a 28%</a:t>
                      </a:r>
                      <a:endParaRPr lang="es-CL"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9933FF"/>
                          </a:solidFill>
                          <a:effectLst/>
                          <a:latin typeface="Calibri Light" panose="020F0302020204030204" pitchFamily="34" charset="0"/>
                          <a:ea typeface="Calibri" panose="020F0502020204030204" pitchFamily="34" charset="0"/>
                          <a:cs typeface="Times New Roman" panose="02020603050405020304" pitchFamily="18" charset="0"/>
                        </a:rPr>
                        <a:t>2.0- 2.9</a:t>
                      </a:r>
                      <a:endParaRPr lang="es-CL" sz="1100" b="1"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chemeClr val="accent2">
                              <a:lumMod val="50000"/>
                            </a:schemeClr>
                          </a:solidFill>
                          <a:effectLst/>
                          <a:latin typeface="Calibri Light" panose="020F0302020204030204" pitchFamily="34" charset="0"/>
                          <a:ea typeface="Calibri" panose="020F0502020204030204" pitchFamily="34" charset="0"/>
                          <a:cs typeface="Times New Roman" panose="02020603050405020304" pitchFamily="18" charset="0"/>
                        </a:rPr>
                        <a:t>Deficiente </a:t>
                      </a:r>
                      <a:endParaRPr lang="es-CL" sz="11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9009005"/>
                  </a:ext>
                </a:extLst>
              </a:tr>
              <a:tr h="248616">
                <a:tc>
                  <a:txBody>
                    <a:bodyPr/>
                    <a:lstStyle/>
                    <a:p>
                      <a:pPr algn="ctr">
                        <a:lnSpc>
                          <a:spcPct val="107000"/>
                        </a:lnSpc>
                        <a:spcAft>
                          <a:spcPts val="800"/>
                        </a:spcAft>
                      </a:pPr>
                      <a:r>
                        <a:rPr lang="es-CL" sz="12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0.0% a 14%</a:t>
                      </a:r>
                      <a:endParaRPr lang="es-CL"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9933FF"/>
                          </a:solidFill>
                          <a:effectLst/>
                          <a:latin typeface="Calibri Light" panose="020F0302020204030204" pitchFamily="34" charset="0"/>
                          <a:ea typeface="Calibri" panose="020F0502020204030204" pitchFamily="34" charset="0"/>
                          <a:cs typeface="Times New Roman" panose="02020603050405020304" pitchFamily="18" charset="0"/>
                        </a:rPr>
                        <a:t>1.0-1.9</a:t>
                      </a:r>
                      <a:endParaRPr lang="es-CL" sz="1100" b="1"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chemeClr val="accent2">
                              <a:lumMod val="50000"/>
                            </a:schemeClr>
                          </a:solidFill>
                          <a:effectLst/>
                          <a:latin typeface="Calibri Light" panose="020F0302020204030204" pitchFamily="34" charset="0"/>
                          <a:ea typeface="Calibri" panose="020F0502020204030204" pitchFamily="34" charset="0"/>
                          <a:cs typeface="Times New Roman" panose="02020603050405020304" pitchFamily="18" charset="0"/>
                        </a:rPr>
                        <a:t>Muy deficiente </a:t>
                      </a:r>
                      <a:endParaRPr lang="es-CL" sz="11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3997952"/>
                  </a:ext>
                </a:extLst>
              </a:tr>
            </a:tbl>
          </a:graphicData>
        </a:graphic>
      </p:graphicFrame>
    </p:spTree>
    <p:extLst>
      <p:ext uri="{BB962C8B-B14F-4D97-AF65-F5344CB8AC3E}">
        <p14:creationId xmlns:p14="http://schemas.microsoft.com/office/powerpoint/2010/main" val="905603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5FED703-0223-44BD-88A2-795EB953250D}"/>
              </a:ext>
            </a:extLst>
          </p:cNvPr>
          <p:cNvSpPr txBox="1"/>
          <p:nvPr/>
        </p:nvSpPr>
        <p:spPr>
          <a:xfrm>
            <a:off x="662730" y="771787"/>
            <a:ext cx="9462781" cy="5361981"/>
          </a:xfrm>
          <a:prstGeom prst="rect">
            <a:avLst/>
          </a:prstGeom>
          <a:noFill/>
        </p:spPr>
        <p:txBody>
          <a:bodyPr wrap="square">
            <a:spAutoFit/>
          </a:bodyPr>
          <a:lstStyle/>
          <a:p>
            <a:pPr algn="just">
              <a:lnSpc>
                <a:spcPct val="107000"/>
              </a:lnSpc>
              <a:spcAft>
                <a:spcPts val="800"/>
              </a:spcAft>
            </a:pPr>
            <a:r>
              <a:rPr lang="es-CL" sz="16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1.2.- Respecto de la asistencia </a:t>
            </a:r>
            <a:endParaRPr lang="es-CL"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Considerando la situación sanitaria y la forma como se ha desarrollado el presente año escolar, y en el contexto de estas orientaciones, se entenderá por </a:t>
            </a: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“asistencia”</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la participación de los estudiantes en actividades de aprendizaje “sincrónicas” (Zoom, WhatsApp, Google </a:t>
            </a:r>
            <a:r>
              <a:rPr lang="es-CL" sz="1200" dirty="0" err="1">
                <a:effectLst/>
                <a:latin typeface="Calibri Light" panose="020F0302020204030204" pitchFamily="34" charset="0"/>
                <a:ea typeface="Calibri" panose="020F0502020204030204" pitchFamily="34" charset="0"/>
                <a:cs typeface="Times New Roman" panose="02020603050405020304" pitchFamily="18" charset="0"/>
              </a:rPr>
              <a:t>Classroom</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mail, etc.) y/o asincrónicas, clases pregrabadas, contacto con docentes vía telefónica, trabajos en tiempos variados, etc.</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En este contexto, es necesario tener presente que el artículo 11° del citado decreto dispone que los establecimientos educacionales, a través del director y su equipo directivo, deberán analizar la situación de aquellos alumnos que no cumplan con los requisitos de promoción antes mencionados o que presenten una calificación de alguna asignatura que ponga en riesgo la continuidad de su aprendizaje en el curso siguiente.</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2.- SOBRE LOS INFORMES A APODERADOS Y A ESTUDIANTES </a:t>
            </a:r>
            <a:endParaRPr lang="es-CL"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100" dirty="0">
                <a:effectLst/>
                <a:latin typeface="Calibri Light" panose="020F0302020204030204" pitchFamily="34" charset="0"/>
                <a:ea typeface="Calibri" panose="020F0502020204030204" pitchFamily="34" charset="0"/>
                <a:cs typeface="Times New Roman" panose="02020603050405020304" pitchFamily="18" charset="0"/>
              </a:rPr>
              <a:t>A los apoderados y estudiantes se les informará sobre  el trabajo de los estudiantes, las decisiones de evaluación y promoción por escrito, a través de nuestra página Web, plataforma </a:t>
            </a:r>
            <a:r>
              <a:rPr lang="es-CL" sz="1100" dirty="0" err="1">
                <a:effectLst/>
                <a:latin typeface="Calibri Light" panose="020F0302020204030204" pitchFamily="34" charset="0"/>
                <a:ea typeface="Calibri" panose="020F0502020204030204" pitchFamily="34" charset="0"/>
                <a:cs typeface="Times New Roman" panose="02020603050405020304" pitchFamily="18" charset="0"/>
              </a:rPr>
              <a:t>classroom</a:t>
            </a:r>
            <a:r>
              <a:rPr lang="es-CL" sz="1100" dirty="0">
                <a:effectLst/>
                <a:latin typeface="Calibri Light" panose="020F0302020204030204" pitchFamily="34" charset="0"/>
                <a:ea typeface="Calibri" panose="020F0502020204030204" pitchFamily="34" charset="0"/>
                <a:cs typeface="Times New Roman" panose="02020603050405020304" pitchFamily="18" charset="0"/>
              </a:rPr>
              <a:t> , a través de los profesores jefes , profesores de asignaturas , reuniones virtuales.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3.- SOBRE LA CERTIFICACIÓN DE ESTUDIOS </a:t>
            </a:r>
            <a:endParaRPr lang="es-CL"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De acuerdo con el artículo 6° Decreto 67/2018 el establecimiento certificará las calificaciones anuales de cada estudiante y, cuando proceda el término de los estudios de educación básica.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4.- SOBRE LOS ALUMNOS QUE NO TIENEN VÍNCULO CON EL COLEGIO</a:t>
            </a:r>
            <a:endParaRPr lang="es-CL"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Sí a pesar de todos los esfuerzos por tener vínculo de contacto con los alumnos, esto no sucede, y no hay forma de contactarlos o el contacto ha sido inestable, se activará el equipo de convivencia escolar e inspectoría para poder tener un contacto. De no ocurrir y agotar todas las instancias, el comité de evaluación junto al equipo directivo podrá tomar previa a una visita domiciliaria, la decisión de promoción o repitencia del alumno.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4470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2C5D549-275E-46D8-9F05-710D073E8425}"/>
              </a:ext>
            </a:extLst>
          </p:cNvPr>
          <p:cNvSpPr txBox="1"/>
          <p:nvPr/>
        </p:nvSpPr>
        <p:spPr>
          <a:xfrm>
            <a:off x="654341" y="788565"/>
            <a:ext cx="10091956" cy="4797595"/>
          </a:xfrm>
          <a:prstGeom prst="rect">
            <a:avLst/>
          </a:prstGeom>
          <a:noFill/>
        </p:spPr>
        <p:txBody>
          <a:bodyPr wrap="square">
            <a:spAutoFit/>
          </a:bodyPr>
          <a:lstStyle/>
          <a:p>
            <a:pPr algn="just">
              <a:lnSpc>
                <a:spcPct val="107000"/>
              </a:lnSpc>
              <a:spcAft>
                <a:spcPts val="800"/>
              </a:spcAft>
            </a:pPr>
            <a:r>
              <a:rPr lang="es-CL" sz="16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5.- SOBRE LOS ALUMNOS CON DIFICULTAD EN SU PROCESO DE APRENDIZAJE BAJO LA MODALIDAD DE EDUCACION REMOTA</a:t>
            </a:r>
            <a:endParaRPr lang="es-CL"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Se</a:t>
            </a: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 </a:t>
            </a:r>
            <a:r>
              <a:rPr lang="es-CL" sz="1100" dirty="0">
                <a:effectLst/>
                <a:latin typeface="Calibri Light" panose="020F0302020204030204" pitchFamily="34" charset="0"/>
                <a:ea typeface="Calibri" panose="020F0502020204030204" pitchFamily="34" charset="0"/>
                <a:cs typeface="Times New Roman" panose="02020603050405020304" pitchFamily="18" charset="0"/>
              </a:rPr>
              <a:t>guiará y acompañará a aquellos estudiantes que han presentado dificultades en la educación remota y /o presencial.  Se actuará en forma preventiva para evitar la repitencia y la deserción a través de un Plan de acompañamiento. Se iniciará desde la educación remota y contemplará acciones sistemáticas, evaluadas y ajustadas a la realidad y necesidades de los alumnos. El acompañamiento contemplará lo siguiente:</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100" dirty="0">
                <a:effectLst/>
                <a:latin typeface="Calibri Light" panose="020F0302020204030204" pitchFamily="34" charset="0"/>
                <a:ea typeface="Calibri" panose="020F0502020204030204" pitchFamily="34" charset="0"/>
                <a:cs typeface="Times New Roman" panose="02020603050405020304" pitchFamily="18" charset="0"/>
              </a:rPr>
              <a:t>• Talleres de reforzamiento grupal.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100" dirty="0">
                <a:effectLst/>
                <a:latin typeface="Calibri Light" panose="020F0302020204030204" pitchFamily="34" charset="0"/>
                <a:ea typeface="Calibri" panose="020F0502020204030204" pitchFamily="34" charset="0"/>
                <a:cs typeface="Times New Roman" panose="02020603050405020304" pitchFamily="18" charset="0"/>
              </a:rPr>
              <a:t>• Apoyo individual Equipo PIE.</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100" dirty="0">
                <a:effectLst/>
                <a:latin typeface="Calibri Light" panose="020F0302020204030204" pitchFamily="34" charset="0"/>
                <a:ea typeface="Calibri" panose="020F0502020204030204" pitchFamily="34" charset="0"/>
                <a:cs typeface="Times New Roman" panose="02020603050405020304" pitchFamily="18" charset="0"/>
              </a:rPr>
              <a:t>• Diversificación de actividades de aprendizaje y/o evaluación.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100" dirty="0">
                <a:effectLst/>
                <a:latin typeface="Calibri Light" panose="020F0302020204030204" pitchFamily="34" charset="0"/>
                <a:ea typeface="Calibri" panose="020F0502020204030204" pitchFamily="34" charset="0"/>
                <a:cs typeface="Times New Roman" panose="02020603050405020304" pitchFamily="18" charset="0"/>
              </a:rPr>
              <a:t>• Derivación a apoyo psicosocial externo o interno.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100" dirty="0">
                <a:effectLst/>
                <a:latin typeface="Calibri Light" panose="020F0302020204030204" pitchFamily="34" charset="0"/>
                <a:ea typeface="Calibri" panose="020F0502020204030204" pitchFamily="34" charset="0"/>
                <a:cs typeface="Times New Roman" panose="02020603050405020304" pitchFamily="18" charset="0"/>
              </a:rPr>
              <a:t>• Planificaciones ajustadas a sus necesidades P.A.C.I. (Plan de Adecuaciones Curriculares Individuales)</a:t>
            </a:r>
            <a:endParaRPr lang="es-CL"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6.- SOBRE EL COMITÉ DE EVALUACIÓN ESTE ESTARÁ CONFORMADO POR:</a:t>
            </a:r>
            <a:endParaRPr lang="es-CL" sz="1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  - </a:t>
            </a:r>
            <a:r>
              <a:rPr lang="es-CL" sz="1100" dirty="0">
                <a:effectLst/>
                <a:latin typeface="Calibri Light" panose="020F0302020204030204" pitchFamily="34" charset="0"/>
                <a:ea typeface="Calibri" panose="020F0502020204030204" pitchFamily="34" charset="0"/>
                <a:cs typeface="Times New Roman" panose="02020603050405020304" pitchFamily="18" charset="0"/>
              </a:rPr>
              <a:t>Director</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100" dirty="0">
                <a:effectLst/>
                <a:latin typeface="Calibri Light" panose="020F0302020204030204" pitchFamily="34" charset="0"/>
                <a:ea typeface="Calibri" panose="020F0502020204030204" pitchFamily="34" charset="0"/>
                <a:cs typeface="Times New Roman" panose="02020603050405020304" pitchFamily="18" charset="0"/>
              </a:rPr>
              <a:t>  - U.T.P</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100" dirty="0">
                <a:effectLst/>
                <a:latin typeface="Calibri Light" panose="020F0302020204030204" pitchFamily="34" charset="0"/>
                <a:ea typeface="Calibri" panose="020F0502020204030204" pitchFamily="34" charset="0"/>
                <a:cs typeface="Times New Roman" panose="02020603050405020304" pitchFamily="18" charset="0"/>
              </a:rPr>
              <a:t>  - Encargado de convivencia escolar</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100" dirty="0">
                <a:effectLst/>
                <a:latin typeface="Calibri Light" panose="020F0302020204030204" pitchFamily="34" charset="0"/>
                <a:ea typeface="Calibri" panose="020F0502020204030204" pitchFamily="34" charset="0"/>
                <a:cs typeface="Times New Roman" panose="02020603050405020304" pitchFamily="18" charset="0"/>
              </a:rPr>
              <a:t>  - Inspectora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100" dirty="0">
                <a:effectLst/>
                <a:latin typeface="Calibri Light" panose="020F0302020204030204" pitchFamily="34" charset="0"/>
                <a:ea typeface="Calibri" panose="020F0502020204030204" pitchFamily="34" charset="0"/>
                <a:cs typeface="Times New Roman" panose="02020603050405020304" pitchFamily="18" charset="0"/>
              </a:rPr>
              <a:t>  - Profesor jefe.</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2255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25F4E9D9-4FDA-431F-960B-BDCA2E67FAC8}"/>
              </a:ext>
            </a:extLst>
          </p:cNvPr>
          <p:cNvSpPr txBox="1"/>
          <p:nvPr/>
        </p:nvSpPr>
        <p:spPr>
          <a:xfrm>
            <a:off x="1602297" y="359309"/>
            <a:ext cx="8414158" cy="4132029"/>
          </a:xfrm>
          <a:prstGeom prst="rect">
            <a:avLst/>
          </a:prstGeom>
          <a:noFill/>
        </p:spPr>
        <p:txBody>
          <a:bodyPr wrap="square">
            <a:spAutoFit/>
          </a:bodyPr>
          <a:lstStyle/>
          <a:p>
            <a:pPr algn="ctr">
              <a:lnSpc>
                <a:spcPct val="107000"/>
              </a:lnSpc>
              <a:spcAft>
                <a:spcPts val="800"/>
              </a:spcAft>
            </a:pPr>
            <a:r>
              <a:rPr lang="es-CL" sz="1600" b="1"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Protocolo de Procedimientos Evaluativos en </a:t>
            </a:r>
            <a:r>
              <a:rPr lang="es-CL" sz="1600" b="1" u="sng" dirty="0">
                <a:solidFill>
                  <a:srgbClr val="0070C0"/>
                </a:solidFill>
                <a:latin typeface="Calibri Light" panose="020F0302020204030204" pitchFamily="34" charset="0"/>
                <a:ea typeface="Calibri" panose="020F0502020204030204" pitchFamily="34" charset="0"/>
                <a:cs typeface="Times New Roman" panose="02020603050405020304" pitchFamily="18" charset="0"/>
              </a:rPr>
              <a:t>C</a:t>
            </a:r>
            <a:r>
              <a:rPr lang="es-CL" sz="1600" b="1"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ontexto de </a:t>
            </a:r>
            <a:r>
              <a:rPr lang="es-CL" sz="1600" b="1" u="sng" dirty="0" err="1">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Covid</a:t>
            </a:r>
            <a:r>
              <a:rPr lang="es-CL" sz="1600" b="1"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 -19 2020</a:t>
            </a:r>
            <a:endParaRPr lang="es-CL"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400" b="1" dirty="0">
                <a:solidFill>
                  <a:srgbClr val="00B0F0"/>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s-CL" sz="11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Las indicaciones entregadas tienen el propósito de ordenar y homogeneizar el trabajo de los docentes durante el desarrollo de las actividades en forma remota que se realizan con los estudiantes. El presente protocolo obedece a las indicaciones dadas por el Mineduc en el Ordinario </a:t>
            </a:r>
            <a:r>
              <a:rPr lang="es-CL" sz="1200" dirty="0" err="1">
                <a:effectLst/>
                <a:latin typeface="Calibri Light" panose="020F0302020204030204" pitchFamily="34" charset="0"/>
                <a:ea typeface="Calibri" panose="020F0502020204030204" pitchFamily="34" charset="0"/>
                <a:cs typeface="Times New Roman" panose="02020603050405020304" pitchFamily="18" charset="0"/>
              </a:rPr>
              <a:t>nº</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0766 con fecha 27 de agosto del 2020, el cual indica explícitamente que se debe evaluar a los estudiantes y que </a:t>
            </a: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no existe la repitencia ni promoción automática (decreto 67).</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Con el propósito de respetar los principios de gradualidad y flexibilidad sugeridos por el MINEDUC se elaboró el siguiente plan de acción: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1.- Todos los docentes deben tener las listas de los cursos en los cuales se imparten sus clases, estas serán entregadas por UTP.</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2.- Los docentes deben dejar registro de la asistencia de los alumnos que se conectan a clases vía remota.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3.- Dejar registro de los alumnos que entregan guías y trabajos.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4.- Una clase al mes se destinará a la comprobación del aprendizaje de los Objetivos de la unidad a través de la aplicación de una evaluación, trabajo o </a:t>
            </a:r>
            <a:r>
              <a:rPr lang="es-CL" sz="1200" dirty="0" err="1">
                <a:latin typeface="Calibri Light" panose="020F0302020204030204" pitchFamily="34" charset="0"/>
                <a:ea typeface="Calibri" panose="020F0502020204030204" pitchFamily="34" charset="0"/>
                <a:cs typeface="Times New Roman" panose="02020603050405020304" pitchFamily="18" charset="0"/>
              </a:rPr>
              <a:t>quizzy</a:t>
            </a:r>
            <a:r>
              <a:rPr lang="es-CL" sz="1200" dirty="0">
                <a:latin typeface="Calibri Light" panose="020F0302020204030204" pitchFamily="34" charset="0"/>
                <a:ea typeface="Calibri" panose="020F0502020204030204" pitchFamily="34" charset="0"/>
                <a:cs typeface="Times New Roman" panose="02020603050405020304" pitchFamily="18" charset="0"/>
              </a:rPr>
              <a:t>, </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de tal forma que registre los logros de los estudiantes de manera rápida y fácil, en la misma clase se realizará la evaluación actitudinal de los estudiantes.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5.-El profesor jefe debe traspasar a las planillas de evaluación la información recopilada por cada estudiante, considerando la tabla de logros que ha sido entregada para realizar los cálculos y posteriormente registrarlos.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xmlns="" id="{F2CD7321-DDFD-4D3E-A1D8-E8D8273C5E7F}"/>
              </a:ext>
            </a:extLst>
          </p:cNvPr>
          <p:cNvGraphicFramePr>
            <a:graphicFrameLocks noGrp="1"/>
          </p:cNvGraphicFramePr>
          <p:nvPr>
            <p:extLst>
              <p:ext uri="{D42A27DB-BD31-4B8C-83A1-F6EECF244321}">
                <p14:modId xmlns:p14="http://schemas.microsoft.com/office/powerpoint/2010/main" val="1493483108"/>
              </p:ext>
            </p:extLst>
          </p:nvPr>
        </p:nvGraphicFramePr>
        <p:xfrm>
          <a:off x="3533784" y="5002123"/>
          <a:ext cx="4227830" cy="1598232"/>
        </p:xfrm>
        <a:graphic>
          <a:graphicData uri="http://schemas.openxmlformats.org/drawingml/2006/table">
            <a:tbl>
              <a:tblPr firstRow="1" firstCol="1" bandRow="1"/>
              <a:tblGrid>
                <a:gridCol w="1350010">
                  <a:extLst>
                    <a:ext uri="{9D8B030D-6E8A-4147-A177-3AD203B41FA5}">
                      <a16:colId xmlns:a16="http://schemas.microsoft.com/office/drawing/2014/main" xmlns="" val="3229099570"/>
                    </a:ext>
                  </a:extLst>
                </a:gridCol>
                <a:gridCol w="1350645">
                  <a:extLst>
                    <a:ext uri="{9D8B030D-6E8A-4147-A177-3AD203B41FA5}">
                      <a16:colId xmlns:a16="http://schemas.microsoft.com/office/drawing/2014/main" xmlns="" val="3216382619"/>
                    </a:ext>
                  </a:extLst>
                </a:gridCol>
                <a:gridCol w="1527175">
                  <a:extLst>
                    <a:ext uri="{9D8B030D-6E8A-4147-A177-3AD203B41FA5}">
                      <a16:colId xmlns:a16="http://schemas.microsoft.com/office/drawing/2014/main" xmlns="" val="1134254113"/>
                    </a:ext>
                  </a:extLst>
                </a:gridCol>
              </a:tblGrid>
              <a:tr h="0">
                <a:tc>
                  <a:txBody>
                    <a:bodyPr/>
                    <a:lstStyle/>
                    <a:p>
                      <a:pPr algn="ctr">
                        <a:lnSpc>
                          <a:spcPct val="107000"/>
                        </a:lnSpc>
                        <a:spcAft>
                          <a:spcPts val="800"/>
                        </a:spcAft>
                      </a:pPr>
                      <a:r>
                        <a:rPr lang="es-CL" sz="14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Porcentaje</a:t>
                      </a:r>
                      <a:endParaRPr lang="es-CL"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4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Nota</a:t>
                      </a:r>
                      <a:endParaRPr lang="es-CL"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4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Concepto </a:t>
                      </a:r>
                      <a:endParaRPr lang="es-CL"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9075417"/>
                  </a:ext>
                </a:extLst>
              </a:tr>
              <a:tr h="0">
                <a:tc>
                  <a:txBody>
                    <a:bodyPr/>
                    <a:lstStyle/>
                    <a:p>
                      <a:pPr algn="ctr">
                        <a:lnSpc>
                          <a:spcPct val="107000"/>
                        </a:lnSpc>
                        <a:spcAft>
                          <a:spcPts val="800"/>
                        </a:spcAft>
                      </a:pPr>
                      <a:r>
                        <a:rPr lang="es-CL" sz="1200" dirty="0">
                          <a:solidFill>
                            <a:srgbClr val="9933FF"/>
                          </a:solidFill>
                          <a:effectLst/>
                          <a:latin typeface="Calibri Light" panose="020F0302020204030204" pitchFamily="34" charset="0"/>
                          <a:ea typeface="Calibri" panose="020F0502020204030204" pitchFamily="34" charset="0"/>
                          <a:cs typeface="Times New Roman" panose="02020603050405020304" pitchFamily="18" charset="0"/>
                        </a:rPr>
                        <a:t>    86 %   a    100%</a:t>
                      </a:r>
                      <a:endParaRPr lang="es-CL" sz="1100"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336600"/>
                          </a:solidFill>
                          <a:effectLst/>
                          <a:latin typeface="Calibri Light" panose="020F0302020204030204" pitchFamily="34" charset="0"/>
                          <a:ea typeface="Calibri" panose="020F0502020204030204" pitchFamily="34" charset="0"/>
                          <a:cs typeface="Times New Roman" panose="02020603050405020304" pitchFamily="18" charset="0"/>
                        </a:rPr>
                        <a:t>7.0</a:t>
                      </a:r>
                      <a:endParaRPr lang="es-CL" sz="1100" b="1" dirty="0">
                        <a:solidFill>
                          <a:srgbClr val="33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Excelente</a:t>
                      </a:r>
                      <a:endParaRPr lang="es-CL"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0014730"/>
                  </a:ext>
                </a:extLst>
              </a:tr>
              <a:tr h="0">
                <a:tc>
                  <a:txBody>
                    <a:bodyPr/>
                    <a:lstStyle/>
                    <a:p>
                      <a:pPr algn="ctr">
                        <a:lnSpc>
                          <a:spcPct val="107000"/>
                        </a:lnSpc>
                        <a:spcAft>
                          <a:spcPts val="800"/>
                        </a:spcAft>
                      </a:pPr>
                      <a:r>
                        <a:rPr lang="es-CL" sz="1200" dirty="0">
                          <a:solidFill>
                            <a:srgbClr val="9933FF"/>
                          </a:solidFill>
                          <a:effectLst/>
                          <a:latin typeface="Calibri Light" panose="020F0302020204030204" pitchFamily="34" charset="0"/>
                          <a:ea typeface="Calibri" panose="020F0502020204030204" pitchFamily="34" charset="0"/>
                          <a:cs typeface="Times New Roman" panose="02020603050405020304" pitchFamily="18" charset="0"/>
                        </a:rPr>
                        <a:t>71%      a    85%</a:t>
                      </a:r>
                      <a:endParaRPr lang="es-CL" sz="1100"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336600"/>
                          </a:solidFill>
                          <a:effectLst/>
                          <a:latin typeface="Calibri Light" panose="020F0302020204030204" pitchFamily="34" charset="0"/>
                          <a:ea typeface="Calibri" panose="020F0502020204030204" pitchFamily="34" charset="0"/>
                          <a:cs typeface="Times New Roman" panose="02020603050405020304" pitchFamily="18" charset="0"/>
                        </a:rPr>
                        <a:t>6.0-6.9</a:t>
                      </a:r>
                      <a:endParaRPr lang="es-CL" sz="1100" b="1" dirty="0">
                        <a:solidFill>
                          <a:srgbClr val="33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Muy bueno </a:t>
                      </a:r>
                      <a:endParaRPr lang="es-CL"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0507339"/>
                  </a:ext>
                </a:extLst>
              </a:tr>
              <a:tr h="0">
                <a:tc>
                  <a:txBody>
                    <a:bodyPr/>
                    <a:lstStyle/>
                    <a:p>
                      <a:pPr algn="ctr">
                        <a:lnSpc>
                          <a:spcPct val="107000"/>
                        </a:lnSpc>
                        <a:spcAft>
                          <a:spcPts val="800"/>
                        </a:spcAft>
                      </a:pPr>
                      <a:r>
                        <a:rPr lang="es-CL" sz="1200" dirty="0">
                          <a:solidFill>
                            <a:srgbClr val="9933FF"/>
                          </a:solidFill>
                          <a:effectLst/>
                          <a:latin typeface="Calibri Light" panose="020F0302020204030204" pitchFamily="34" charset="0"/>
                          <a:ea typeface="Calibri" panose="020F0502020204030204" pitchFamily="34" charset="0"/>
                          <a:cs typeface="Times New Roman" panose="02020603050405020304" pitchFamily="18" charset="0"/>
                        </a:rPr>
                        <a:t>57%      a    70%</a:t>
                      </a:r>
                      <a:endParaRPr lang="es-CL" sz="1100"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336600"/>
                          </a:solidFill>
                          <a:effectLst/>
                          <a:latin typeface="Calibri Light" panose="020F0302020204030204" pitchFamily="34" charset="0"/>
                          <a:ea typeface="Calibri" panose="020F0502020204030204" pitchFamily="34" charset="0"/>
                          <a:cs typeface="Times New Roman" panose="02020603050405020304" pitchFamily="18" charset="0"/>
                        </a:rPr>
                        <a:t>5.0-5.9</a:t>
                      </a:r>
                      <a:endParaRPr lang="es-CL" sz="1100" b="1" dirty="0">
                        <a:solidFill>
                          <a:srgbClr val="33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Bueno</a:t>
                      </a:r>
                      <a:endParaRPr lang="es-CL"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3024577"/>
                  </a:ext>
                </a:extLst>
              </a:tr>
              <a:tr h="0">
                <a:tc>
                  <a:txBody>
                    <a:bodyPr/>
                    <a:lstStyle/>
                    <a:p>
                      <a:pPr algn="ctr">
                        <a:lnSpc>
                          <a:spcPct val="107000"/>
                        </a:lnSpc>
                        <a:spcAft>
                          <a:spcPts val="800"/>
                        </a:spcAft>
                      </a:pPr>
                      <a:r>
                        <a:rPr lang="es-CL" sz="1200" dirty="0">
                          <a:solidFill>
                            <a:srgbClr val="9933FF"/>
                          </a:solidFill>
                          <a:effectLst/>
                          <a:latin typeface="Calibri Light" panose="020F0302020204030204" pitchFamily="34" charset="0"/>
                          <a:ea typeface="Calibri" panose="020F0502020204030204" pitchFamily="34" charset="0"/>
                          <a:cs typeface="Times New Roman" panose="02020603050405020304" pitchFamily="18" charset="0"/>
                        </a:rPr>
                        <a:t>43%      a     56%</a:t>
                      </a:r>
                      <a:endParaRPr lang="es-CL" sz="1100"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336600"/>
                          </a:solidFill>
                          <a:effectLst/>
                          <a:latin typeface="Calibri Light" panose="020F0302020204030204" pitchFamily="34" charset="0"/>
                          <a:ea typeface="Calibri" panose="020F0502020204030204" pitchFamily="34" charset="0"/>
                          <a:cs typeface="Times New Roman" panose="02020603050405020304" pitchFamily="18" charset="0"/>
                        </a:rPr>
                        <a:t>4.0-4.9</a:t>
                      </a:r>
                      <a:endParaRPr lang="es-CL" sz="1100" b="1" dirty="0">
                        <a:solidFill>
                          <a:srgbClr val="33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Aceptable</a:t>
                      </a:r>
                      <a:endParaRPr lang="es-CL"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8947032"/>
                  </a:ext>
                </a:extLst>
              </a:tr>
              <a:tr h="0">
                <a:tc>
                  <a:txBody>
                    <a:bodyPr/>
                    <a:lstStyle/>
                    <a:p>
                      <a:pPr algn="ctr">
                        <a:lnSpc>
                          <a:spcPct val="107000"/>
                        </a:lnSpc>
                        <a:spcAft>
                          <a:spcPts val="800"/>
                        </a:spcAft>
                      </a:pPr>
                      <a:r>
                        <a:rPr lang="es-CL" sz="1200" dirty="0">
                          <a:solidFill>
                            <a:srgbClr val="9933FF"/>
                          </a:solidFill>
                          <a:effectLst/>
                          <a:latin typeface="Calibri Light" panose="020F0302020204030204" pitchFamily="34" charset="0"/>
                          <a:ea typeface="Calibri" panose="020F0502020204030204" pitchFamily="34" charset="0"/>
                          <a:cs typeface="Times New Roman" panose="02020603050405020304" pitchFamily="18" charset="0"/>
                        </a:rPr>
                        <a:t>29%      a     42%</a:t>
                      </a:r>
                      <a:endParaRPr lang="es-CL" sz="1100"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336600"/>
                          </a:solidFill>
                          <a:effectLst/>
                          <a:latin typeface="Calibri Light" panose="020F0302020204030204" pitchFamily="34" charset="0"/>
                          <a:ea typeface="Calibri" panose="020F0502020204030204" pitchFamily="34" charset="0"/>
                          <a:cs typeface="Times New Roman" panose="02020603050405020304" pitchFamily="18" charset="0"/>
                        </a:rPr>
                        <a:t>3.0- 3.9</a:t>
                      </a:r>
                      <a:endParaRPr lang="es-CL" sz="1100" b="1" dirty="0">
                        <a:solidFill>
                          <a:srgbClr val="33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Levemente deficiente </a:t>
                      </a:r>
                      <a:endParaRPr lang="es-CL"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9969813"/>
                  </a:ext>
                </a:extLst>
              </a:tr>
              <a:tr h="0">
                <a:tc>
                  <a:txBody>
                    <a:bodyPr/>
                    <a:lstStyle/>
                    <a:p>
                      <a:pPr algn="ctr">
                        <a:lnSpc>
                          <a:spcPct val="107000"/>
                        </a:lnSpc>
                        <a:spcAft>
                          <a:spcPts val="800"/>
                        </a:spcAft>
                      </a:pPr>
                      <a:r>
                        <a:rPr lang="es-CL" sz="1200" dirty="0">
                          <a:solidFill>
                            <a:srgbClr val="9933FF"/>
                          </a:solidFill>
                          <a:effectLst/>
                          <a:latin typeface="Calibri Light" panose="020F0302020204030204" pitchFamily="34" charset="0"/>
                          <a:ea typeface="Calibri" panose="020F0502020204030204" pitchFamily="34" charset="0"/>
                          <a:cs typeface="Times New Roman" panose="02020603050405020304" pitchFamily="18" charset="0"/>
                        </a:rPr>
                        <a:t>15%      a     28%</a:t>
                      </a:r>
                      <a:endParaRPr lang="es-CL" sz="1100"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336600"/>
                          </a:solidFill>
                          <a:effectLst/>
                          <a:latin typeface="Calibri Light" panose="020F0302020204030204" pitchFamily="34" charset="0"/>
                          <a:ea typeface="Calibri" panose="020F0502020204030204" pitchFamily="34" charset="0"/>
                          <a:cs typeface="Times New Roman" panose="02020603050405020304" pitchFamily="18" charset="0"/>
                        </a:rPr>
                        <a:t>2.0- 2.9</a:t>
                      </a:r>
                      <a:endParaRPr lang="es-CL" sz="1100" b="1" dirty="0">
                        <a:solidFill>
                          <a:srgbClr val="33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Deficiente </a:t>
                      </a:r>
                      <a:endParaRPr lang="es-CL"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0949472"/>
                  </a:ext>
                </a:extLst>
              </a:tr>
              <a:tr h="0">
                <a:tc>
                  <a:txBody>
                    <a:bodyPr/>
                    <a:lstStyle/>
                    <a:p>
                      <a:pPr algn="ctr">
                        <a:lnSpc>
                          <a:spcPct val="107000"/>
                        </a:lnSpc>
                        <a:spcAft>
                          <a:spcPts val="800"/>
                        </a:spcAft>
                      </a:pPr>
                      <a:r>
                        <a:rPr lang="es-CL" sz="1200" dirty="0">
                          <a:solidFill>
                            <a:srgbClr val="9933FF"/>
                          </a:solidFill>
                          <a:effectLst/>
                          <a:latin typeface="Calibri Light" panose="020F0302020204030204" pitchFamily="34" charset="0"/>
                          <a:ea typeface="Calibri" panose="020F0502020204030204" pitchFamily="34" charset="0"/>
                          <a:cs typeface="Times New Roman" panose="02020603050405020304" pitchFamily="18" charset="0"/>
                        </a:rPr>
                        <a:t>0.0%     a     14%</a:t>
                      </a:r>
                      <a:endParaRPr lang="es-CL" sz="1100" dirty="0">
                        <a:solidFill>
                          <a:srgbClr val="99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336600"/>
                          </a:solidFill>
                          <a:effectLst/>
                          <a:latin typeface="Calibri Light" panose="020F0302020204030204" pitchFamily="34" charset="0"/>
                          <a:ea typeface="Calibri" panose="020F0502020204030204" pitchFamily="34" charset="0"/>
                          <a:cs typeface="Times New Roman" panose="02020603050405020304" pitchFamily="18" charset="0"/>
                        </a:rPr>
                        <a:t>1.0-1.9</a:t>
                      </a:r>
                      <a:endParaRPr lang="es-CL" sz="1100" b="1" dirty="0">
                        <a:solidFill>
                          <a:srgbClr val="33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L" sz="1200" b="1"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Muy deficiente </a:t>
                      </a:r>
                      <a:endParaRPr lang="es-CL"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2638615"/>
                  </a:ext>
                </a:extLst>
              </a:tr>
            </a:tbl>
          </a:graphicData>
        </a:graphic>
      </p:graphicFrame>
      <p:sp>
        <p:nvSpPr>
          <p:cNvPr id="7" name="Rectangle 2">
            <a:extLst>
              <a:ext uri="{FF2B5EF4-FFF2-40B4-BE49-F238E27FC236}">
                <a16:creationId xmlns:a16="http://schemas.microsoft.com/office/drawing/2014/main" xmlns="" id="{F0C34014-E95F-4097-AA37-346D8E393CBE}"/>
              </a:ext>
            </a:extLst>
          </p:cNvPr>
          <p:cNvSpPr>
            <a:spLocks noChangeArrowheads="1"/>
          </p:cNvSpPr>
          <p:nvPr/>
        </p:nvSpPr>
        <p:spPr bwMode="auto">
          <a:xfrm>
            <a:off x="4831639" y="4578585"/>
            <a:ext cx="108811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200" b="1" i="0" u="none" strike="noStrike" cap="none" normalizeH="0" baseline="0" dirty="0">
                <a:ln>
                  <a:noFill/>
                </a:ln>
                <a:solidFill>
                  <a:schemeClr val="accent2"/>
                </a:solidFill>
                <a:effectLst/>
                <a:latin typeface="Calibri Light" panose="020F0302020204030204" pitchFamily="34" charset="0"/>
                <a:ea typeface="Calibri" panose="020F0502020204030204" pitchFamily="34" charset="0"/>
                <a:cs typeface="Calibri Light" panose="020F0302020204030204" pitchFamily="34" charset="0"/>
              </a:rPr>
              <a:t>Tabla de logros</a:t>
            </a:r>
            <a:endParaRPr kumimoji="0" lang="es-CL" altLang="es-CL" sz="800" b="0" i="0" u="none" strike="noStrike" cap="none" normalizeH="0" baseline="0" dirty="0">
              <a:ln>
                <a:noFill/>
              </a:ln>
              <a:solidFill>
                <a:schemeClr val="accent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5168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512448E-B656-4137-8040-8627052BCEA0}"/>
              </a:ext>
            </a:extLst>
          </p:cNvPr>
          <p:cNvSpPr txBox="1"/>
          <p:nvPr/>
        </p:nvSpPr>
        <p:spPr>
          <a:xfrm>
            <a:off x="1577130" y="349664"/>
            <a:ext cx="8472881" cy="478849"/>
          </a:xfrm>
          <a:prstGeom prst="rect">
            <a:avLst/>
          </a:prstGeom>
          <a:noFill/>
        </p:spPr>
        <p:txBody>
          <a:bodyPr wrap="square">
            <a:spAutoFit/>
          </a:bodyPr>
          <a:lstStyle/>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6.- El estudiante que </a:t>
            </a: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NO</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cumpla con algún criterio de evaluación (</a:t>
            </a:r>
            <a:r>
              <a:rPr lang="es-CL" sz="12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Asistencia a clases online, autoevaluación, entrega de guías y entrega de trabajos</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que aparece en la planilla, </a:t>
            </a: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NO</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debe ser evaluado (se deja el espacio en blanco).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xmlns="" id="{21E80891-41AF-4206-A117-8691C8636D56}"/>
              </a:ext>
            </a:extLst>
          </p:cNvPr>
          <p:cNvSpPr txBox="1"/>
          <p:nvPr/>
        </p:nvSpPr>
        <p:spPr>
          <a:xfrm>
            <a:off x="1585519" y="828513"/>
            <a:ext cx="8472881" cy="1308307"/>
          </a:xfrm>
          <a:prstGeom prst="rect">
            <a:avLst/>
          </a:prstGeom>
          <a:noFill/>
        </p:spPr>
        <p:txBody>
          <a:bodyPr wrap="square">
            <a:spAutoFit/>
          </a:bodyPr>
          <a:lstStyle/>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7.- Toda esta información de notas por asignatura, debe ser enviada a U.T.P para que pueda ser recopilada en un libro virtual (Planilla de Excel).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8. Cada profesor de asignatura debe enviar un calendario de evaluaciones a U.T.P indicando la fecha a evaluar, el contenido, la modalidad y la rúbrica para que sea visado, posterior a la revisión el profesor debe informar al apoderado de la evaluación.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9. </a:t>
            </a:r>
            <a:r>
              <a:rPr lang="es-CL" sz="1400" b="1" dirty="0">
                <a:solidFill>
                  <a:schemeClr val="accent1">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Propuesta de Cantidad de Calificaciones por asignatura:</a:t>
            </a:r>
            <a:endParaRPr lang="es-CL" sz="14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xmlns="" id="{246F7CA2-2167-4E8D-9BB5-83A5C25AF619}"/>
              </a:ext>
            </a:extLst>
          </p:cNvPr>
          <p:cNvGraphicFramePr>
            <a:graphicFrameLocks noGrp="1"/>
          </p:cNvGraphicFramePr>
          <p:nvPr>
            <p:extLst>
              <p:ext uri="{D42A27DB-BD31-4B8C-83A1-F6EECF244321}">
                <p14:modId xmlns:p14="http://schemas.microsoft.com/office/powerpoint/2010/main" val="481022479"/>
              </p:ext>
            </p:extLst>
          </p:nvPr>
        </p:nvGraphicFramePr>
        <p:xfrm>
          <a:off x="3271707" y="2244618"/>
          <a:ext cx="4865615" cy="2217992"/>
        </p:xfrm>
        <a:graphic>
          <a:graphicData uri="http://schemas.openxmlformats.org/drawingml/2006/table">
            <a:tbl>
              <a:tblPr firstRow="1" firstCol="1" bandRow="1"/>
              <a:tblGrid>
                <a:gridCol w="2533475">
                  <a:extLst>
                    <a:ext uri="{9D8B030D-6E8A-4147-A177-3AD203B41FA5}">
                      <a16:colId xmlns:a16="http://schemas.microsoft.com/office/drawing/2014/main" xmlns="" val="3953851076"/>
                    </a:ext>
                  </a:extLst>
                </a:gridCol>
                <a:gridCol w="2332140">
                  <a:extLst>
                    <a:ext uri="{9D8B030D-6E8A-4147-A177-3AD203B41FA5}">
                      <a16:colId xmlns:a16="http://schemas.microsoft.com/office/drawing/2014/main" xmlns="" val="1093961907"/>
                    </a:ext>
                  </a:extLst>
                </a:gridCol>
              </a:tblGrid>
              <a:tr h="0">
                <a:tc>
                  <a:txBody>
                    <a:bodyPr/>
                    <a:lstStyle/>
                    <a:p>
                      <a:pPr algn="just">
                        <a:lnSpc>
                          <a:spcPct val="107000"/>
                        </a:lnSpc>
                        <a:spcAft>
                          <a:spcPts val="800"/>
                        </a:spcAft>
                      </a:pPr>
                      <a:r>
                        <a:rPr lang="es-CL" sz="1600" b="1" dirty="0">
                          <a:solidFill>
                            <a:schemeClr val="accent1">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Asignatura </a:t>
                      </a:r>
                      <a:endParaRPr lang="es-CL" sz="16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600" b="1" dirty="0">
                          <a:solidFill>
                            <a:schemeClr val="accent1">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Calificaciones </a:t>
                      </a:r>
                      <a:endParaRPr lang="es-CL" sz="16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8800229"/>
                  </a:ext>
                </a:extLst>
              </a:tr>
              <a:tr h="0">
                <a:tc>
                  <a:txBody>
                    <a:bodyPr/>
                    <a:lstStyle/>
                    <a:p>
                      <a:pPr algn="just">
                        <a:lnSpc>
                          <a:spcPct val="107000"/>
                        </a:lnSpc>
                        <a:spcAft>
                          <a:spcPts val="800"/>
                        </a:spcAft>
                      </a:pPr>
                      <a:r>
                        <a:rPr lang="es-CL" sz="1200" b="1" dirty="0">
                          <a:solidFill>
                            <a:srgbClr val="3C14AC"/>
                          </a:solidFill>
                          <a:effectLst/>
                          <a:latin typeface="Calibri Light" panose="020F0302020204030204" pitchFamily="34" charset="0"/>
                          <a:ea typeface="Calibri" panose="020F0502020204030204" pitchFamily="34" charset="0"/>
                          <a:cs typeface="Times New Roman" panose="02020603050405020304" pitchFamily="18" charset="0"/>
                        </a:rPr>
                        <a:t>Lenguaje </a:t>
                      </a:r>
                      <a:endParaRPr lang="es-CL" sz="1100" b="1" dirty="0">
                        <a:solidFill>
                          <a:srgbClr val="3C14A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2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4</a:t>
                      </a:r>
                      <a:endParaRPr lang="es-CL"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6706107"/>
                  </a:ext>
                </a:extLst>
              </a:tr>
              <a:tr h="0">
                <a:tc>
                  <a:txBody>
                    <a:bodyPr/>
                    <a:lstStyle/>
                    <a:p>
                      <a:pPr algn="just">
                        <a:lnSpc>
                          <a:spcPct val="107000"/>
                        </a:lnSpc>
                        <a:spcAft>
                          <a:spcPts val="800"/>
                        </a:spcAft>
                      </a:pPr>
                      <a:r>
                        <a:rPr lang="es-CL" sz="1200" b="1" dirty="0">
                          <a:solidFill>
                            <a:srgbClr val="3C14AC"/>
                          </a:solidFill>
                          <a:effectLst/>
                          <a:latin typeface="Calibri Light" panose="020F0302020204030204" pitchFamily="34" charset="0"/>
                          <a:ea typeface="Calibri" panose="020F0502020204030204" pitchFamily="34" charset="0"/>
                          <a:cs typeface="Times New Roman" panose="02020603050405020304" pitchFamily="18" charset="0"/>
                        </a:rPr>
                        <a:t>Inglés </a:t>
                      </a:r>
                      <a:endParaRPr lang="es-CL" sz="1100" b="1" dirty="0">
                        <a:solidFill>
                          <a:srgbClr val="3C14A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2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3</a:t>
                      </a:r>
                      <a:endParaRPr lang="es-CL"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3428531"/>
                  </a:ext>
                </a:extLst>
              </a:tr>
              <a:tr h="0">
                <a:tc>
                  <a:txBody>
                    <a:bodyPr/>
                    <a:lstStyle/>
                    <a:p>
                      <a:pPr algn="just">
                        <a:lnSpc>
                          <a:spcPct val="107000"/>
                        </a:lnSpc>
                        <a:spcAft>
                          <a:spcPts val="800"/>
                        </a:spcAft>
                      </a:pPr>
                      <a:r>
                        <a:rPr lang="es-CL" sz="1200" b="1" dirty="0">
                          <a:solidFill>
                            <a:srgbClr val="3C14AC"/>
                          </a:solidFill>
                          <a:effectLst/>
                          <a:latin typeface="Calibri Light" panose="020F0302020204030204" pitchFamily="34" charset="0"/>
                          <a:ea typeface="Calibri" panose="020F0502020204030204" pitchFamily="34" charset="0"/>
                          <a:cs typeface="Times New Roman" panose="02020603050405020304" pitchFamily="18" charset="0"/>
                        </a:rPr>
                        <a:t>Matemática </a:t>
                      </a:r>
                      <a:endParaRPr lang="es-CL" sz="1100" b="1" dirty="0">
                        <a:solidFill>
                          <a:srgbClr val="3C14A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2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4</a:t>
                      </a:r>
                      <a:endParaRPr lang="es-CL"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028168"/>
                  </a:ext>
                </a:extLst>
              </a:tr>
              <a:tr h="0">
                <a:tc>
                  <a:txBody>
                    <a:bodyPr/>
                    <a:lstStyle/>
                    <a:p>
                      <a:pPr algn="just">
                        <a:lnSpc>
                          <a:spcPct val="107000"/>
                        </a:lnSpc>
                        <a:spcAft>
                          <a:spcPts val="800"/>
                        </a:spcAft>
                      </a:pPr>
                      <a:r>
                        <a:rPr lang="es-CL" sz="1200" b="1" dirty="0">
                          <a:solidFill>
                            <a:srgbClr val="3C14AC"/>
                          </a:solidFill>
                          <a:effectLst/>
                          <a:latin typeface="Calibri Light" panose="020F0302020204030204" pitchFamily="34" charset="0"/>
                          <a:ea typeface="Calibri" panose="020F0502020204030204" pitchFamily="34" charset="0"/>
                          <a:cs typeface="Times New Roman" panose="02020603050405020304" pitchFamily="18" charset="0"/>
                        </a:rPr>
                        <a:t>Cs. Naturales</a:t>
                      </a:r>
                      <a:endParaRPr lang="es-CL" sz="1100" b="1" dirty="0">
                        <a:solidFill>
                          <a:srgbClr val="3C14A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2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3</a:t>
                      </a:r>
                      <a:endParaRPr lang="es-CL"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3208122"/>
                  </a:ext>
                </a:extLst>
              </a:tr>
              <a:tr h="0">
                <a:tc>
                  <a:txBody>
                    <a:bodyPr/>
                    <a:lstStyle/>
                    <a:p>
                      <a:pPr algn="just">
                        <a:lnSpc>
                          <a:spcPct val="107000"/>
                        </a:lnSpc>
                        <a:spcAft>
                          <a:spcPts val="800"/>
                        </a:spcAft>
                      </a:pPr>
                      <a:r>
                        <a:rPr lang="es-CL" sz="1200" b="1" dirty="0">
                          <a:solidFill>
                            <a:srgbClr val="3C14AC"/>
                          </a:solidFill>
                          <a:effectLst/>
                          <a:latin typeface="Calibri Light" panose="020F0302020204030204" pitchFamily="34" charset="0"/>
                          <a:ea typeface="Calibri" panose="020F0502020204030204" pitchFamily="34" charset="0"/>
                          <a:cs typeface="Times New Roman" panose="02020603050405020304" pitchFamily="18" charset="0"/>
                        </a:rPr>
                        <a:t>Historia </a:t>
                      </a:r>
                      <a:endParaRPr lang="es-CL" sz="1100" b="1" dirty="0">
                        <a:solidFill>
                          <a:srgbClr val="3C14A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2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3</a:t>
                      </a:r>
                      <a:endParaRPr lang="es-CL"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79172725"/>
                  </a:ext>
                </a:extLst>
              </a:tr>
              <a:tr h="0">
                <a:tc>
                  <a:txBody>
                    <a:bodyPr/>
                    <a:lstStyle/>
                    <a:p>
                      <a:pPr algn="just">
                        <a:lnSpc>
                          <a:spcPct val="107000"/>
                        </a:lnSpc>
                        <a:spcAft>
                          <a:spcPts val="800"/>
                        </a:spcAft>
                      </a:pPr>
                      <a:r>
                        <a:rPr lang="es-CL" sz="1200" b="1" dirty="0">
                          <a:solidFill>
                            <a:srgbClr val="3C14AC"/>
                          </a:solidFill>
                          <a:effectLst/>
                          <a:latin typeface="Calibri Light" panose="020F0302020204030204" pitchFamily="34" charset="0"/>
                          <a:ea typeface="Calibri" panose="020F0502020204030204" pitchFamily="34" charset="0"/>
                          <a:cs typeface="Times New Roman" panose="02020603050405020304" pitchFamily="18" charset="0"/>
                        </a:rPr>
                        <a:t>Artes</a:t>
                      </a:r>
                      <a:endParaRPr lang="es-CL" sz="1100" b="1" dirty="0">
                        <a:solidFill>
                          <a:srgbClr val="3C14A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2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3</a:t>
                      </a:r>
                      <a:endParaRPr lang="es-CL"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4304094"/>
                  </a:ext>
                </a:extLst>
              </a:tr>
              <a:tr h="0">
                <a:tc>
                  <a:txBody>
                    <a:bodyPr/>
                    <a:lstStyle/>
                    <a:p>
                      <a:pPr algn="just">
                        <a:lnSpc>
                          <a:spcPct val="107000"/>
                        </a:lnSpc>
                        <a:spcAft>
                          <a:spcPts val="800"/>
                        </a:spcAft>
                      </a:pPr>
                      <a:r>
                        <a:rPr lang="es-CL" sz="1200" b="1" dirty="0">
                          <a:solidFill>
                            <a:srgbClr val="3C14AC"/>
                          </a:solidFill>
                          <a:effectLst/>
                          <a:latin typeface="Calibri Light" panose="020F0302020204030204" pitchFamily="34" charset="0"/>
                          <a:ea typeface="Calibri" panose="020F0502020204030204" pitchFamily="34" charset="0"/>
                          <a:cs typeface="Times New Roman" panose="02020603050405020304" pitchFamily="18" charset="0"/>
                        </a:rPr>
                        <a:t>Música </a:t>
                      </a:r>
                      <a:endParaRPr lang="es-CL" sz="1100" b="1" dirty="0">
                        <a:solidFill>
                          <a:srgbClr val="3C14A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2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3</a:t>
                      </a:r>
                      <a:endParaRPr lang="es-CL"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5777120"/>
                  </a:ext>
                </a:extLst>
              </a:tr>
              <a:tr h="0">
                <a:tc>
                  <a:txBody>
                    <a:bodyPr/>
                    <a:lstStyle/>
                    <a:p>
                      <a:pPr algn="just">
                        <a:lnSpc>
                          <a:spcPct val="107000"/>
                        </a:lnSpc>
                        <a:spcAft>
                          <a:spcPts val="800"/>
                        </a:spcAft>
                      </a:pPr>
                      <a:r>
                        <a:rPr lang="es-CL" sz="1200" b="1" dirty="0">
                          <a:solidFill>
                            <a:srgbClr val="3C14AC"/>
                          </a:solidFill>
                          <a:effectLst/>
                          <a:latin typeface="Calibri Light" panose="020F0302020204030204" pitchFamily="34" charset="0"/>
                          <a:ea typeface="Calibri" panose="020F0502020204030204" pitchFamily="34" charset="0"/>
                          <a:cs typeface="Times New Roman" panose="02020603050405020304" pitchFamily="18" charset="0"/>
                        </a:rPr>
                        <a:t>E. Física</a:t>
                      </a:r>
                      <a:endParaRPr lang="es-CL" sz="1100" b="1" dirty="0">
                        <a:solidFill>
                          <a:srgbClr val="3C14A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2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3</a:t>
                      </a:r>
                      <a:endParaRPr lang="es-CL"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2615666"/>
                  </a:ext>
                </a:extLst>
              </a:tr>
              <a:tr h="0">
                <a:tc>
                  <a:txBody>
                    <a:bodyPr/>
                    <a:lstStyle/>
                    <a:p>
                      <a:pPr algn="just">
                        <a:lnSpc>
                          <a:spcPct val="107000"/>
                        </a:lnSpc>
                        <a:spcAft>
                          <a:spcPts val="800"/>
                        </a:spcAft>
                      </a:pPr>
                      <a:r>
                        <a:rPr lang="es-CL" sz="1200" b="1" dirty="0">
                          <a:solidFill>
                            <a:srgbClr val="3C14AC"/>
                          </a:solidFill>
                          <a:effectLst/>
                          <a:latin typeface="Calibri Light" panose="020F0302020204030204" pitchFamily="34" charset="0"/>
                          <a:ea typeface="Calibri" panose="020F0502020204030204" pitchFamily="34" charset="0"/>
                          <a:cs typeface="Times New Roman" panose="02020603050405020304" pitchFamily="18" charset="0"/>
                        </a:rPr>
                        <a:t>Tecnología</a:t>
                      </a:r>
                      <a:endParaRPr lang="es-CL" sz="1100" b="1" dirty="0">
                        <a:solidFill>
                          <a:srgbClr val="3C14A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2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2</a:t>
                      </a:r>
                      <a:endParaRPr lang="es-CL"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5324834"/>
                  </a:ext>
                </a:extLst>
              </a:tr>
              <a:tr h="0">
                <a:tc>
                  <a:txBody>
                    <a:bodyPr/>
                    <a:lstStyle/>
                    <a:p>
                      <a:pPr algn="just">
                        <a:lnSpc>
                          <a:spcPct val="107000"/>
                        </a:lnSpc>
                        <a:spcAft>
                          <a:spcPts val="800"/>
                        </a:spcAft>
                      </a:pPr>
                      <a:r>
                        <a:rPr lang="es-CL" sz="1200" b="1" dirty="0">
                          <a:solidFill>
                            <a:srgbClr val="3C14AC"/>
                          </a:solidFill>
                          <a:effectLst/>
                          <a:latin typeface="Calibri Light" panose="020F0302020204030204" pitchFamily="34" charset="0"/>
                          <a:ea typeface="Calibri" panose="020F0502020204030204" pitchFamily="34" charset="0"/>
                          <a:cs typeface="Times New Roman" panose="02020603050405020304" pitchFamily="18" charset="0"/>
                        </a:rPr>
                        <a:t>Religión </a:t>
                      </a:r>
                      <a:endParaRPr lang="es-CL" sz="1100" b="1" dirty="0">
                        <a:solidFill>
                          <a:srgbClr val="3C14A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2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3</a:t>
                      </a:r>
                      <a:endParaRPr lang="es-CL"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0396280"/>
                  </a:ext>
                </a:extLst>
              </a:tr>
            </a:tbl>
          </a:graphicData>
        </a:graphic>
      </p:graphicFrame>
      <p:sp>
        <p:nvSpPr>
          <p:cNvPr id="8" name="CuadroTexto 7">
            <a:extLst>
              <a:ext uri="{FF2B5EF4-FFF2-40B4-BE49-F238E27FC236}">
                <a16:creationId xmlns:a16="http://schemas.microsoft.com/office/drawing/2014/main" xmlns="" id="{6336A4D1-FFC3-452C-81F0-F79152AAE95E}"/>
              </a:ext>
            </a:extLst>
          </p:cNvPr>
          <p:cNvSpPr txBox="1"/>
          <p:nvPr/>
        </p:nvSpPr>
        <p:spPr>
          <a:xfrm>
            <a:off x="3271707" y="4441616"/>
            <a:ext cx="4865615" cy="2231188"/>
          </a:xfrm>
          <a:prstGeom prst="rect">
            <a:avLst/>
          </a:prstGeom>
          <a:noFill/>
          <a:ln w="12700">
            <a:solidFill>
              <a:srgbClr val="002060"/>
            </a:solidFill>
          </a:ln>
        </p:spPr>
        <p:txBody>
          <a:bodyPr wrap="square">
            <a:spAutoFit/>
          </a:bodyPr>
          <a:lstStyle/>
          <a:p>
            <a:pPr algn="just">
              <a:lnSpc>
                <a:spcPct val="107000"/>
              </a:lnSpc>
              <a:spcAft>
                <a:spcPts val="800"/>
              </a:spcAft>
            </a:pPr>
            <a:r>
              <a:rPr lang="es-CL" sz="1400" b="1" dirty="0">
                <a:solidFill>
                  <a:schemeClr val="accent1">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Periodos de Evaluación para las asignaturas de 4 calificaciones.</a:t>
            </a:r>
            <a:endParaRPr lang="es-CL"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4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1ra Evaluación:  3 de agosto al 11 septiembre</a:t>
            </a:r>
            <a:endParaRPr lang="es-CL"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4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2da Evaluación: 21 de septiembre al 19 de octubre</a:t>
            </a:r>
            <a:endParaRPr lang="es-CL"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4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3ra Evaluación:  20 de octubre al 13 de noviembre</a:t>
            </a:r>
            <a:endParaRPr lang="es-CL"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4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4ta Evaluación:  23 de noviembre al 11 de diciembre</a:t>
            </a:r>
            <a:endParaRPr lang="es-CL"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8562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09F6DA3-612B-4814-8720-DF24D1ED0208}"/>
              </a:ext>
            </a:extLst>
          </p:cNvPr>
          <p:cNvSpPr txBox="1"/>
          <p:nvPr/>
        </p:nvSpPr>
        <p:spPr>
          <a:xfrm>
            <a:off x="3036814" y="755009"/>
            <a:ext cx="5788404" cy="2214196"/>
          </a:xfrm>
          <a:prstGeom prst="rect">
            <a:avLst/>
          </a:prstGeom>
          <a:noFill/>
          <a:ln w="12700">
            <a:solidFill>
              <a:schemeClr val="tx2">
                <a:lumMod val="75000"/>
              </a:schemeClr>
            </a:solidFill>
          </a:ln>
        </p:spPr>
        <p:txBody>
          <a:bodyPr wrap="square">
            <a:spAutoFit/>
          </a:bodyPr>
          <a:lstStyle/>
          <a:p>
            <a:pPr algn="just">
              <a:lnSpc>
                <a:spcPct val="107000"/>
              </a:lnSpc>
              <a:spcAft>
                <a:spcPts val="800"/>
              </a:spcAft>
            </a:pPr>
            <a:endParaRPr lang="es-CL" sz="1200" b="1" dirty="0">
              <a:effectLst/>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1600" b="1"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b="1" dirty="0">
                <a:solidFill>
                  <a:schemeClr val="accent1"/>
                </a:solidFill>
                <a:effectLst/>
                <a:latin typeface="Calibri Light" panose="020F0302020204030204" pitchFamily="34" charset="0"/>
                <a:ea typeface="Calibri" panose="020F0502020204030204" pitchFamily="34" charset="0"/>
                <a:cs typeface="Times New Roman" panose="02020603050405020304" pitchFamily="18" charset="0"/>
              </a:rPr>
              <a:t>Periodos de Evaluación para las asignaturas de 3  y 2  calificaciones</a:t>
            </a:r>
            <a:r>
              <a:rPr lang="es-CL" sz="1200" b="1" dirty="0">
                <a:effectLst/>
                <a:latin typeface="Calibri Light" panose="020F0302020204030204" pitchFamily="34" charset="0"/>
                <a:ea typeface="Calibri" panose="020F0502020204030204" pitchFamily="34" charset="0"/>
                <a:cs typeface="Times New Roman" panose="02020603050405020304" pitchFamily="18" charset="0"/>
              </a:rPr>
              <a:t>.</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1ra Evaluación:  3 de agosto al 25 de septiembre</a:t>
            </a:r>
            <a:endParaRPr lang="es-CL"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2da Evaluación:  28 de septiembre al 6 de noviembre</a:t>
            </a:r>
            <a:endParaRPr lang="es-CL"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3ra Evaluación:   9 de noviembre al 11 de diciembre</a:t>
            </a:r>
            <a:endParaRPr lang="es-CL"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xmlns="" id="{5035EAA2-BA7E-4B8A-A0F5-96CA1106FF3F}"/>
              </a:ext>
            </a:extLst>
          </p:cNvPr>
          <p:cNvSpPr txBox="1"/>
          <p:nvPr/>
        </p:nvSpPr>
        <p:spPr>
          <a:xfrm>
            <a:off x="1453391" y="1559257"/>
            <a:ext cx="8848289" cy="3592394"/>
          </a:xfrm>
          <a:prstGeom prst="rect">
            <a:avLst/>
          </a:prstGeom>
          <a:noFill/>
        </p:spPr>
        <p:txBody>
          <a:bodyPr wrap="square">
            <a:spAutoFit/>
          </a:bodyPr>
          <a:lstStyle/>
          <a:p>
            <a:pPr algn="just">
              <a:lnSpc>
                <a:spcPct val="107000"/>
              </a:lnSpc>
              <a:spcAft>
                <a:spcPts val="800"/>
              </a:spcAft>
            </a:pPr>
            <a:endParaRPr lang="es-CL" sz="1200" b="1" u="sng" dirty="0">
              <a:effectLst/>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1200" b="1" u="sng"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1200" b="1" u="sng" dirty="0">
              <a:effectLst/>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1200" b="1" u="sng"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1200" b="1" u="sng" dirty="0">
              <a:effectLst/>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1200" b="1" u="sng" dirty="0">
              <a:effectLst/>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400" b="1" u="sng" dirty="0">
                <a:effectLst/>
                <a:latin typeface="Calibri Light" panose="020F0302020204030204" pitchFamily="34" charset="0"/>
                <a:ea typeface="Calibri" panose="020F0502020204030204" pitchFamily="34" charset="0"/>
                <a:cs typeface="Times New Roman" panose="02020603050405020304" pitchFamily="18" charset="0"/>
              </a:rPr>
              <a:t>Plazos de Entrega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2 de octubre</a:t>
            </a:r>
            <a:r>
              <a:rPr lang="es-CL" sz="1200"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 </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El plazo de entrega a UTP para indicar que se evalúo en la primera evaluación. Ese mismo día se debe entregar la nómina de las calificaciones por estudiante </a:t>
            </a:r>
            <a:r>
              <a:rPr lang="es-CL" sz="1200" b="1" dirty="0">
                <a:solidFill>
                  <a:schemeClr val="accent1">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(Proceso de </a:t>
            </a:r>
            <a:r>
              <a:rPr lang="es-CL" sz="1200" b="1"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E</a:t>
            </a:r>
            <a:r>
              <a:rPr lang="es-CL" sz="1200" b="1" dirty="0">
                <a:solidFill>
                  <a:schemeClr val="accent1">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valuación de Asignatura</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en esta primera calificación no se aplicará la autoevaluación, el 10 % se asignará a tareas o guías.</a:t>
            </a:r>
          </a:p>
          <a:p>
            <a:pPr algn="just">
              <a:lnSpc>
                <a:spcPct val="107000"/>
              </a:lnSpc>
              <a:spcAft>
                <a:spcPts val="800"/>
              </a:spcAft>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7 de octubre</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 Plazo de entrega del </a:t>
            </a:r>
            <a:r>
              <a:rPr lang="es-CL" sz="1200" b="1" dirty="0">
                <a:solidFill>
                  <a:schemeClr val="accent2"/>
                </a:solidFill>
                <a:effectLst/>
                <a:latin typeface="Calibri Light" panose="020F0302020204030204" pitchFamily="34" charset="0"/>
                <a:ea typeface="Calibri" panose="020F0502020204030204" pitchFamily="34" charset="0"/>
                <a:cs typeface="Times New Roman" panose="02020603050405020304" pitchFamily="18" charset="0"/>
              </a:rPr>
              <a:t>Segundo calendario de evaluación </a:t>
            </a:r>
            <a:r>
              <a:rPr lang="es-CL" sz="1200" dirty="0">
                <a:effectLst/>
                <a:latin typeface="Calibri Light" panose="020F0302020204030204" pitchFamily="34" charset="0"/>
                <a:ea typeface="Calibri" panose="020F0502020204030204" pitchFamily="34" charset="0"/>
                <a:cs typeface="Times New Roman" panose="02020603050405020304" pitchFamily="18" charset="0"/>
              </a:rPr>
              <a:t>a U.T.P indicando la fecha a evaluar, el contenido, la modalidad y la rúbrica(trabajos) para que sea visado, posterior a la revisión profesor debe informar al apoderado de la evaluación.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0273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Sala de reuniones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2600</TotalTime>
  <Words>1888</Words>
  <Application>Microsoft Office PowerPoint</Application>
  <PresentationFormat>Personalizado</PresentationFormat>
  <Paragraphs>337</Paragraphs>
  <Slides>11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3" baseType="lpstr">
      <vt:lpstr>Sala de reuniones Ion</vt:lpstr>
      <vt:lpstr>Document</vt:lpstr>
      <vt:lpstr>Presentación de PowerPoint</vt:lpstr>
      <vt:lpstr>    CRITERIOS DE EVALUACIÓN, CALIFICACIÓN Y PROMOCIÓN DE ESTUDIANTES  COLEGIO BECARB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Jenifer</dc:creator>
  <cp:lastModifiedBy>COLEGIO BECARB</cp:lastModifiedBy>
  <cp:revision>280</cp:revision>
  <dcterms:created xsi:type="dcterms:W3CDTF">2017-06-09T18:50:39Z</dcterms:created>
  <dcterms:modified xsi:type="dcterms:W3CDTF">2020-10-01T19:23:39Z</dcterms:modified>
</cp:coreProperties>
</file>